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26"/>
  </p:notesMasterIdLst>
  <p:handoutMasterIdLst>
    <p:handoutMasterId r:id="rId27"/>
  </p:handoutMasterIdLst>
  <p:sldIdLst>
    <p:sldId id="282" r:id="rId2"/>
    <p:sldId id="328" r:id="rId3"/>
    <p:sldId id="330" r:id="rId4"/>
    <p:sldId id="296" r:id="rId5"/>
    <p:sldId id="291" r:id="rId6"/>
    <p:sldId id="308" r:id="rId7"/>
    <p:sldId id="327" r:id="rId8"/>
    <p:sldId id="311" r:id="rId9"/>
    <p:sldId id="312" r:id="rId10"/>
    <p:sldId id="313" r:id="rId11"/>
    <p:sldId id="314" r:id="rId12"/>
    <p:sldId id="315" r:id="rId13"/>
    <p:sldId id="336" r:id="rId14"/>
    <p:sldId id="317" r:id="rId15"/>
    <p:sldId id="318" r:id="rId16"/>
    <p:sldId id="319" r:id="rId17"/>
    <p:sldId id="320" r:id="rId18"/>
    <p:sldId id="323" r:id="rId19"/>
    <p:sldId id="322" r:id="rId20"/>
    <p:sldId id="324" r:id="rId21"/>
    <p:sldId id="334" r:id="rId22"/>
    <p:sldId id="325" r:id="rId23"/>
    <p:sldId id="326" r:id="rId24"/>
    <p:sldId id="332" r:id="rId25"/>
  </p:sldIdLst>
  <p:sldSz cx="14630400" cy="8229600"/>
  <p:notesSz cx="68580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1pPr>
    <a:lvl2pPr marL="731520"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2pPr>
    <a:lvl3pPr marL="1463040"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3pPr>
    <a:lvl4pPr marL="2194560"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4pPr>
    <a:lvl5pPr marL="2926080"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5pPr>
    <a:lvl6pPr marL="3657600" algn="l" defTabSz="1463040" rtl="0" eaLnBrk="1" latinLnBrk="0" hangingPunct="1"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6pPr>
    <a:lvl7pPr marL="4389120" algn="l" defTabSz="1463040" rtl="0" eaLnBrk="1" latinLnBrk="0" hangingPunct="1"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7pPr>
    <a:lvl8pPr marL="5120640" algn="l" defTabSz="1463040" rtl="0" eaLnBrk="1" latinLnBrk="0" hangingPunct="1"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8pPr>
    <a:lvl9pPr marL="5852160" algn="l" defTabSz="1463040" rtl="0" eaLnBrk="1" latinLnBrk="0" hangingPunct="1"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ilip Maechling" initials="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C00CC"/>
    <a:srgbClr val="3366CC"/>
    <a:srgbClr val="0066CC"/>
    <a:srgbClr val="990000"/>
    <a:srgbClr val="F8B308"/>
    <a:srgbClr val="333399"/>
    <a:srgbClr val="CCCCFF"/>
    <a:srgbClr val="6666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9429" autoAdjust="0"/>
  </p:normalViewPr>
  <p:slideViewPr>
    <p:cSldViewPr>
      <p:cViewPr varScale="1">
        <p:scale>
          <a:sx n="84" d="100"/>
          <a:sy n="84" d="100"/>
        </p:scale>
        <p:origin x="-750" y="-66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wmf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592ED-B179-4037-8DCD-E05A91E935F7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21D09-FF82-498A-9FAD-58B5BA897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46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fld id="{BB0F51AA-6698-42E4-8A9F-97E76DC3E4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731520"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1463040"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2194560"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2926080"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365760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F51AA-6698-42E4-8A9F-97E76DC3E49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571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F51AA-6698-42E4-8A9F-97E76DC3E49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18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F51AA-6698-42E4-8A9F-97E76DC3E49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9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3"/>
            <a:ext cx="12435840" cy="176403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 sz="3600"/>
            </a:lvl1pPr>
            <a:lvl2pPr marL="731520" indent="0" algn="ctr">
              <a:buNone/>
              <a:defRPr/>
            </a:lvl2pPr>
            <a:lvl3pPr marL="1463040" indent="0" algn="ctr">
              <a:buNone/>
              <a:defRPr/>
            </a:lvl3pPr>
            <a:lvl4pPr marL="2194560" indent="0" algn="ctr">
              <a:buNone/>
              <a:defRPr/>
            </a:lvl4pPr>
            <a:lvl5pPr marL="2926080" indent="0" algn="ctr">
              <a:buNone/>
              <a:defRPr/>
            </a:lvl5pPr>
            <a:lvl6pPr marL="3657600" indent="0" algn="ctr">
              <a:buNone/>
              <a:defRPr/>
            </a:lvl6pPr>
            <a:lvl7pPr marL="4389120" indent="0" algn="ctr">
              <a:buNone/>
              <a:defRPr/>
            </a:lvl7pPr>
            <a:lvl8pPr marL="5120640" indent="0" algn="ctr">
              <a:buNone/>
              <a:defRPr/>
            </a:lvl8pPr>
            <a:lvl9pPr marL="585216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41785-CE90-41A5-9A93-A75AB0528A8B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912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6D7B7-707E-48B4-95AE-047059108290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655818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65181" y="731520"/>
            <a:ext cx="3573779" cy="70408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840" y="731520"/>
            <a:ext cx="10477501" cy="70408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7F18E-429D-4BEC-AD0F-FC3653A153E9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4097036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731520"/>
            <a:ext cx="14264640" cy="10972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43840" y="2103120"/>
            <a:ext cx="14295120" cy="566928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60320" y="7888606"/>
            <a:ext cx="9631680" cy="27432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243840" y="7888606"/>
            <a:ext cx="1828800" cy="27432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801600" y="7888606"/>
            <a:ext cx="1584960" cy="274320"/>
          </a:xfrm>
        </p:spPr>
        <p:txBody>
          <a:bodyPr/>
          <a:lstStyle>
            <a:lvl1pPr>
              <a:defRPr/>
            </a:lvl1pPr>
          </a:lstStyle>
          <a:p>
            <a:fld id="{7D38C8BE-F0B8-47FD-9004-2626992250B1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659731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731520"/>
            <a:ext cx="14264640" cy="10972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43840" y="2103120"/>
            <a:ext cx="14295120" cy="566928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60320" y="7888606"/>
            <a:ext cx="9631680" cy="27432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243840" y="7888606"/>
            <a:ext cx="1828800" cy="27432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801600" y="7888606"/>
            <a:ext cx="1584960" cy="274320"/>
          </a:xfrm>
        </p:spPr>
        <p:txBody>
          <a:bodyPr/>
          <a:lstStyle>
            <a:lvl1pPr>
              <a:defRPr/>
            </a:lvl1pPr>
          </a:lstStyle>
          <a:p>
            <a:fld id="{94372395-E3B6-4A72-8716-74ECCA5B6864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95902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838200"/>
            <a:ext cx="14264640" cy="975360"/>
          </a:xfrm>
        </p:spPr>
        <p:txBody>
          <a:bodyPr/>
          <a:lstStyle>
            <a:lvl1pPr>
              <a:defRPr sz="4400" baseline="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-341313">
              <a:spcBef>
                <a:spcPts val="600"/>
              </a:spcBef>
              <a:defRPr sz="3600"/>
            </a:lvl1pPr>
            <a:lvl2pPr marL="803275" indent="-355600">
              <a:spcBef>
                <a:spcPts val="400"/>
              </a:spcBef>
              <a:defRPr sz="3200"/>
            </a:lvl2pPr>
            <a:lvl3pPr marL="1146175" indent="-285750">
              <a:spcBef>
                <a:spcPts val="200"/>
              </a:spcBef>
              <a:defRPr sz="2800"/>
            </a:lvl3pPr>
            <a:lvl4pPr marL="1487488" indent="-249238">
              <a:spcBef>
                <a:spcPts val="100"/>
              </a:spcBef>
              <a:defRPr/>
            </a:lvl4pPr>
            <a:lvl5pPr marL="1768475" indent="-214313">
              <a:spcBef>
                <a:spcPts val="0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12705304" y="7878744"/>
            <a:ext cx="1828800" cy="27432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7874896"/>
            <a:ext cx="1584960" cy="274320"/>
          </a:xfrm>
        </p:spPr>
        <p:txBody>
          <a:bodyPr/>
          <a:lstStyle>
            <a:lvl1pPr algn="l">
              <a:defRPr/>
            </a:lvl1pPr>
          </a:lstStyle>
          <a:p>
            <a:fld id="{A159CEC4-A8E1-4F11-A707-62DA653B13D9}" type="slidenum">
              <a:rPr lang="en-US" smtClean="0"/>
              <a:pPr/>
              <a:t>‹#›</a:t>
            </a:fld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85207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3200"/>
            </a:lvl1pPr>
            <a:lvl2pPr marL="731520" indent="0">
              <a:buNone/>
              <a:defRPr sz="2900"/>
            </a:lvl2pPr>
            <a:lvl3pPr marL="1463040" indent="0">
              <a:buNone/>
              <a:defRPr sz="2600"/>
            </a:lvl3pPr>
            <a:lvl4pPr marL="2194560" indent="0">
              <a:buNone/>
              <a:defRPr sz="2200"/>
            </a:lvl4pPr>
            <a:lvl5pPr marL="2926080" indent="0">
              <a:buNone/>
              <a:defRPr sz="2200"/>
            </a:lvl5pPr>
            <a:lvl6pPr marL="3657600" indent="0">
              <a:buNone/>
              <a:defRPr sz="2200"/>
            </a:lvl6pPr>
            <a:lvl7pPr marL="4389120" indent="0">
              <a:buNone/>
              <a:defRPr sz="2200"/>
            </a:lvl7pPr>
            <a:lvl8pPr marL="5120640" indent="0">
              <a:buNone/>
              <a:defRPr sz="2200"/>
            </a:lvl8pPr>
            <a:lvl9pPr marL="5852160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2392D-8041-4C9C-B172-B92FB4FCFB8E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630051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6" y="2103120"/>
            <a:ext cx="7025640" cy="566928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3326" y="2103120"/>
            <a:ext cx="7025640" cy="566928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4664E-873C-4197-8235-F307F177DF35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425168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5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49"/>
            <a:ext cx="6464301" cy="474154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6" y="1842136"/>
            <a:ext cx="6466840" cy="767715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6" y="2609849"/>
            <a:ext cx="6466840" cy="474154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18565-41D9-4DAB-8214-DD27AB5DE01B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423878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478BF-1F7B-4A65-BF09-BFF827AA38B2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50774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9B344-2C34-46CE-B360-7AD5D40A7D35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10793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6" y="327659"/>
            <a:ext cx="4813301" cy="139446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3"/>
            <a:ext cx="8178800" cy="7023736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6" y="1722124"/>
            <a:ext cx="4813301" cy="5629275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3A3E1-BD29-4077-9B0E-4C2D47CD7A36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44155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2"/>
            <a:ext cx="8778240" cy="680086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8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7"/>
            <a:ext cx="8778240" cy="965835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630E7-5DCD-459F-AFA0-36EEE9D4EFAD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885566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840" y="838200"/>
            <a:ext cx="14264640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" y="1981200"/>
            <a:ext cx="1429512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420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60320" y="7888606"/>
            <a:ext cx="963168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82151A"/>
                </a:solidFill>
              </a:defRPr>
            </a:lvl1pPr>
          </a:lstStyle>
          <a:p>
            <a:endParaRPr lang="en-US"/>
          </a:p>
        </p:txBody>
      </p:sp>
      <p:sp>
        <p:nvSpPr>
          <p:cNvPr id="3420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" y="7888606"/>
            <a:ext cx="182880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900">
                <a:solidFill>
                  <a:srgbClr val="82151A"/>
                </a:solidFill>
              </a:defRPr>
            </a:lvl1pPr>
          </a:lstStyle>
          <a:p>
            <a:endParaRPr lang="en-US"/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01600" y="7888606"/>
            <a:ext cx="158496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82151A"/>
                </a:solidFill>
              </a:defRPr>
            </a:lvl1pPr>
          </a:lstStyle>
          <a:p>
            <a:fld id="{D02B7DFF-E3FD-4CF5-975B-2BAF331A4F68}" type="slidenum">
              <a:rPr lang="en-US"/>
              <a:pPr/>
              <a:t>‹#›</a:t>
            </a:fld>
            <a:endParaRPr lang="en-US" sz="1900"/>
          </a:p>
        </p:txBody>
      </p:sp>
      <p:pic>
        <p:nvPicPr>
          <p:cNvPr id="342023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0"/>
          <a:stretch>
            <a:fillRect/>
          </a:stretch>
        </p:blipFill>
        <p:spPr bwMode="auto">
          <a:xfrm>
            <a:off x="0" y="0"/>
            <a:ext cx="146304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24" name="Line 8"/>
          <p:cNvSpPr>
            <a:spLocks noChangeShapeType="1"/>
          </p:cNvSpPr>
          <p:nvPr/>
        </p:nvSpPr>
        <p:spPr bwMode="auto">
          <a:xfrm>
            <a:off x="0" y="762000"/>
            <a:ext cx="14630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6304" tIns="73152" rIns="146304" bIns="73152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baseline="0">
          <a:solidFill>
            <a:schemeClr val="bg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5pPr>
      <a:lvl6pPr marL="73152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6pPr>
      <a:lvl7pPr marL="146304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7pPr>
      <a:lvl8pPr marL="219456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8pPr>
      <a:lvl9pPr marL="292608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9pPr>
    </p:titleStyle>
    <p:bodyStyle>
      <a:lvl1pPr marL="341313" indent="-341313" algn="l" rtl="0" eaLnBrk="1" fontAlgn="base" hangingPunct="1">
        <a:spcBef>
          <a:spcPts val="600"/>
        </a:spcBef>
        <a:spcAft>
          <a:spcPct val="0"/>
        </a:spcAft>
        <a:buChar char="•"/>
        <a:defRPr sz="3600" baseline="0">
          <a:solidFill>
            <a:srgbClr val="82151A"/>
          </a:solidFill>
          <a:latin typeface="Calibri" pitchFamily="34" charset="0"/>
          <a:ea typeface="+mn-ea"/>
          <a:cs typeface="+mn-cs"/>
        </a:defRPr>
      </a:lvl1pPr>
      <a:lvl2pPr marL="803275" indent="-355600" algn="l" rtl="0" eaLnBrk="1" fontAlgn="base" hangingPunct="1">
        <a:spcBef>
          <a:spcPts val="400"/>
        </a:spcBef>
        <a:spcAft>
          <a:spcPct val="0"/>
        </a:spcAft>
        <a:buChar char="–"/>
        <a:defRPr sz="3200" baseline="0">
          <a:solidFill>
            <a:schemeClr val="bg2"/>
          </a:solidFill>
          <a:latin typeface="Calibri" pitchFamily="34" charset="0"/>
        </a:defRPr>
      </a:lvl2pPr>
      <a:lvl3pPr marL="1146175" indent="-285750" algn="l" rtl="0" eaLnBrk="1" fontAlgn="base" hangingPunct="1">
        <a:spcBef>
          <a:spcPts val="200"/>
        </a:spcBef>
        <a:spcAft>
          <a:spcPct val="0"/>
        </a:spcAft>
        <a:buChar char="•"/>
        <a:defRPr sz="2800" baseline="0">
          <a:solidFill>
            <a:srgbClr val="82151A"/>
          </a:solidFill>
          <a:latin typeface="Calibri" pitchFamily="34" charset="0"/>
        </a:defRPr>
      </a:lvl3pPr>
      <a:lvl4pPr marL="1487488" indent="-249238" algn="l" rtl="0" eaLnBrk="1" fontAlgn="base" hangingPunct="1">
        <a:spcBef>
          <a:spcPts val="100"/>
        </a:spcBef>
        <a:spcAft>
          <a:spcPct val="0"/>
        </a:spcAft>
        <a:buChar char="–"/>
        <a:defRPr sz="2400" baseline="0">
          <a:solidFill>
            <a:schemeClr val="tx1"/>
          </a:solidFill>
          <a:latin typeface="Calibri" pitchFamily="34" charset="0"/>
        </a:defRPr>
      </a:lvl4pPr>
      <a:lvl5pPr marL="1768475" indent="-214313" algn="l" rtl="0" eaLnBrk="1" fontAlgn="base" hangingPunct="1">
        <a:spcBef>
          <a:spcPts val="0"/>
        </a:spcBef>
        <a:spcAft>
          <a:spcPct val="0"/>
        </a:spcAft>
        <a:buChar char="»"/>
        <a:defRPr sz="2100" baseline="0">
          <a:solidFill>
            <a:srgbClr val="82151A"/>
          </a:solidFill>
          <a:latin typeface="Calibri" pitchFamily="34" charset="0"/>
        </a:defRPr>
      </a:lvl5pPr>
      <a:lvl6pPr marL="3566160" indent="-3657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6pPr>
      <a:lvl7pPr marL="4297680" indent="-3657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7pPr>
      <a:lvl8pPr marL="5029200" indent="-3657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8pPr>
      <a:lvl9pPr marL="5760720" indent="-3657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9pPr>
    </p:bodyStyle>
    <p:otherStyle>
      <a:defPPr>
        <a:defRPr lang="en-U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6.e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17" Type="http://schemas.openxmlformats.org/officeDocument/2006/relationships/image" Target="../media/image77.tif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jp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66800" y="2362200"/>
            <a:ext cx="12573000" cy="2312670"/>
          </a:xfrm>
        </p:spPr>
        <p:txBody>
          <a:bodyPr/>
          <a:lstStyle/>
          <a:p>
            <a:r>
              <a:rPr lang="en-US" sz="4800" dirty="0" smtClean="0"/>
              <a:t>10 years of </a:t>
            </a:r>
            <a:r>
              <a:rPr lang="en-US" sz="4800" dirty="0" err="1" smtClean="0"/>
              <a:t>CyberShake</a:t>
            </a:r>
            <a:r>
              <a:rPr lang="en-US" sz="4800" dirty="0" smtClean="0"/>
              <a:t>:</a:t>
            </a:r>
            <a:br>
              <a:rPr lang="en-US" sz="4800" dirty="0" smtClean="0"/>
            </a:br>
            <a:r>
              <a:rPr lang="en-US" sz="4800" dirty="0" smtClean="0"/>
              <a:t>Where are we now and where are we going with physics-based PSHA?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6022" y="6301461"/>
            <a:ext cx="14325600" cy="1828800"/>
          </a:xfrm>
        </p:spPr>
        <p:txBody>
          <a:bodyPr/>
          <a:lstStyle/>
          <a:p>
            <a:pPr algn="l">
              <a:spcBef>
                <a:spcPts val="0"/>
              </a:spcBef>
            </a:pPr>
            <a:endParaRPr lang="en-US" sz="2800" dirty="0" smtClean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endParaRPr lang="en-US" sz="2800" dirty="0" smtClean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endParaRPr lang="en-US" sz="28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2017 </a:t>
            </a:r>
            <a:r>
              <a:rPr lang="en-US" sz="2800" dirty="0" smtClean="0">
                <a:solidFill>
                  <a:schemeClr val="tx1"/>
                </a:solidFill>
              </a:rPr>
              <a:t>SCEC Annual </a:t>
            </a:r>
            <a:r>
              <a:rPr lang="en-US" sz="2800" dirty="0" smtClean="0">
                <a:solidFill>
                  <a:schemeClr val="tx1"/>
                </a:solidFill>
              </a:rPr>
              <a:t>Meeting								September </a:t>
            </a:r>
            <a:r>
              <a:rPr lang="en-US" sz="2800" dirty="0" smtClean="0">
                <a:solidFill>
                  <a:schemeClr val="tx1"/>
                </a:solidFill>
              </a:rPr>
              <a:t>11, 2017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640080" y="5105400"/>
            <a:ext cx="1345692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None/>
              <a:defRPr sz="3600" baseline="0">
                <a:solidFill>
                  <a:srgbClr val="82151A"/>
                </a:solidFill>
                <a:latin typeface="Calibri" pitchFamily="34" charset="0"/>
                <a:ea typeface="+mn-ea"/>
                <a:cs typeface="+mn-cs"/>
              </a:defRPr>
            </a:lvl1pPr>
            <a:lvl2pPr marL="731520" indent="0" algn="ctr" rtl="0" eaLnBrk="1" fontAlgn="base" hangingPunct="1">
              <a:spcBef>
                <a:spcPts val="400"/>
              </a:spcBef>
              <a:spcAft>
                <a:spcPct val="0"/>
              </a:spcAft>
              <a:buNone/>
              <a:defRPr sz="3200" baseline="0">
                <a:solidFill>
                  <a:schemeClr val="bg2"/>
                </a:solidFill>
                <a:latin typeface="Calibri" pitchFamily="34" charset="0"/>
              </a:defRPr>
            </a:lvl2pPr>
            <a:lvl3pPr marL="1463040" indent="0" algn="ctr" rtl="0" eaLnBrk="1" fontAlgn="base" hangingPunct="1">
              <a:spcBef>
                <a:spcPts val="200"/>
              </a:spcBef>
              <a:spcAft>
                <a:spcPct val="0"/>
              </a:spcAft>
              <a:buNone/>
              <a:defRPr sz="2800" baseline="0">
                <a:solidFill>
                  <a:srgbClr val="82151A"/>
                </a:solidFill>
                <a:latin typeface="Calibri" pitchFamily="34" charset="0"/>
              </a:defRPr>
            </a:lvl3pPr>
            <a:lvl4pPr marL="2194560" indent="0" algn="ctr" rtl="0" eaLnBrk="1" fontAlgn="base" hangingPunct="1">
              <a:spcBef>
                <a:spcPts val="100"/>
              </a:spcBef>
              <a:spcAft>
                <a:spcPct val="0"/>
              </a:spcAft>
              <a:buNone/>
              <a:defRPr sz="2400" baseline="0">
                <a:solidFill>
                  <a:schemeClr val="tx1"/>
                </a:solidFill>
                <a:latin typeface="Calibri" pitchFamily="34" charset="0"/>
              </a:defRPr>
            </a:lvl4pPr>
            <a:lvl5pPr marL="2926080" indent="0" algn="ctr" rtl="0" eaLnBrk="1" fontAlgn="base" hangingPunct="1">
              <a:spcBef>
                <a:spcPts val="0"/>
              </a:spcBef>
              <a:spcAft>
                <a:spcPct val="0"/>
              </a:spcAft>
              <a:buNone/>
              <a:defRPr sz="2100" baseline="0">
                <a:solidFill>
                  <a:srgbClr val="82151A"/>
                </a:solidFill>
                <a:latin typeface="Calibri" pitchFamily="34" charset="0"/>
              </a:defRPr>
            </a:lvl5pPr>
            <a:lvl6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82151A"/>
                </a:solidFill>
                <a:latin typeface="+mn-lt"/>
              </a:defRPr>
            </a:lvl6pPr>
            <a:lvl7pPr marL="438912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82151A"/>
                </a:solidFill>
                <a:latin typeface="+mn-lt"/>
              </a:defRPr>
            </a:lvl7pPr>
            <a:lvl8pPr marL="512064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82151A"/>
                </a:solidFill>
                <a:latin typeface="+mn-lt"/>
              </a:defRPr>
            </a:lvl8pPr>
            <a:lvl9pPr marL="585216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82151A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990000"/>
                </a:solidFill>
              </a:rPr>
              <a:t>Scott Callaghan, Robert W. Graves, Kim B. Olsen, </a:t>
            </a:r>
            <a:r>
              <a:rPr lang="en-US" sz="2800" dirty="0" err="1" smtClean="0">
                <a:solidFill>
                  <a:srgbClr val="990000"/>
                </a:solidFill>
              </a:rPr>
              <a:t>Yifeng</a:t>
            </a:r>
            <a:r>
              <a:rPr lang="en-US" sz="2800" dirty="0" smtClean="0">
                <a:solidFill>
                  <a:srgbClr val="990000"/>
                </a:solidFill>
              </a:rPr>
              <a:t> Cui, Kevin R. Milner,</a:t>
            </a: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990000"/>
                </a:solidFill>
              </a:rPr>
              <a:t>Christine A. </a:t>
            </a:r>
            <a:r>
              <a:rPr lang="en-US" sz="2800" dirty="0" err="1" smtClean="0">
                <a:solidFill>
                  <a:srgbClr val="990000"/>
                </a:solidFill>
              </a:rPr>
              <a:t>Goulet</a:t>
            </a:r>
            <a:r>
              <a:rPr lang="en-US" sz="2800" dirty="0" smtClean="0">
                <a:solidFill>
                  <a:srgbClr val="990000"/>
                </a:solidFill>
              </a:rPr>
              <a:t>, Philip J. </a:t>
            </a:r>
            <a:r>
              <a:rPr lang="en-US" sz="2800" dirty="0" err="1" smtClean="0">
                <a:solidFill>
                  <a:srgbClr val="990000"/>
                </a:solidFill>
              </a:rPr>
              <a:t>Maechling</a:t>
            </a:r>
            <a:r>
              <a:rPr lang="en-US" sz="2800" dirty="0" smtClean="0">
                <a:solidFill>
                  <a:srgbClr val="990000"/>
                </a:solidFill>
              </a:rPr>
              <a:t>, Thomas H. Jordan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13.4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10</a:t>
            </a:fld>
            <a:endParaRPr lang="en-US" sz="19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7376160" cy="5791200"/>
          </a:xfrm>
        </p:spPr>
        <p:txBody>
          <a:bodyPr/>
          <a:lstStyle/>
          <a:p>
            <a:r>
              <a:rPr lang="en-US" dirty="0" smtClean="0"/>
              <a:t>April – June 2013</a:t>
            </a:r>
          </a:p>
          <a:p>
            <a:r>
              <a:rPr lang="en-US" b="1" dirty="0" smtClean="0"/>
              <a:t>283</a:t>
            </a:r>
            <a:r>
              <a:rPr lang="en-US" dirty="0" smtClean="0"/>
              <a:t> sites in Southern California</a:t>
            </a:r>
          </a:p>
          <a:p>
            <a:r>
              <a:rPr lang="en-US" dirty="0" smtClean="0"/>
              <a:t>0.5 Hz </a:t>
            </a:r>
          </a:p>
          <a:p>
            <a:r>
              <a:rPr lang="en-US" dirty="0" smtClean="0"/>
              <a:t>UCERF 2</a:t>
            </a:r>
          </a:p>
          <a:p>
            <a:r>
              <a:rPr lang="en-US" dirty="0" smtClean="0"/>
              <a:t>Graves &amp; </a:t>
            </a:r>
            <a:r>
              <a:rPr lang="en-US" dirty="0" err="1" smtClean="0"/>
              <a:t>Pitarka</a:t>
            </a:r>
            <a:r>
              <a:rPr lang="en-US" dirty="0" smtClean="0"/>
              <a:t> 2010 rupture generator</a:t>
            </a:r>
          </a:p>
          <a:p>
            <a:r>
              <a:rPr lang="en-US" dirty="0" smtClean="0"/>
              <a:t>Velocity models:</a:t>
            </a:r>
          </a:p>
          <a:p>
            <a:pPr lvl="1"/>
            <a:r>
              <a:rPr lang="en-US" dirty="0" smtClean="0"/>
              <a:t>CVM-S4</a:t>
            </a:r>
          </a:p>
          <a:p>
            <a:pPr lvl="1"/>
            <a:r>
              <a:rPr lang="en-US" b="1" dirty="0" smtClean="0"/>
              <a:t>CVM-H</a:t>
            </a:r>
          </a:p>
        </p:txBody>
      </p:sp>
      <p:pic>
        <p:nvPicPr>
          <p:cNvPr id="3074" name="Picture 2" descr="http://scec.usc.edu/scecwiki/images/b/b0/Study_13.4_AWP_CVMS_with_sites_new_color.1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71535"/>
            <a:ext cx="5470123" cy="493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72400" y="709678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CVM-S4</a:t>
            </a:r>
            <a:endParaRPr lang="en-US" sz="2800" dirty="0"/>
          </a:p>
        </p:txBody>
      </p:sp>
      <p:pic>
        <p:nvPicPr>
          <p:cNvPr id="3076" name="Picture 4" descr="http://scec.usc.edu/scecwiki/images/7/77/Study_13.4_AWP_CVMH_with_sites_new_color.1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362200"/>
            <a:ext cx="5504026" cy="4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03074" y="7089215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CVM-H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14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14.2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11</a:t>
            </a:fld>
            <a:endParaRPr lang="en-US" sz="19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7376160" cy="6248400"/>
          </a:xfrm>
        </p:spPr>
        <p:txBody>
          <a:bodyPr>
            <a:normAutofit/>
          </a:bodyPr>
          <a:lstStyle/>
          <a:p>
            <a:r>
              <a:rPr lang="en-US" dirty="0" smtClean="0"/>
              <a:t>February – March 2014</a:t>
            </a:r>
          </a:p>
          <a:p>
            <a:r>
              <a:rPr lang="en-US" b="1" dirty="0" smtClean="0"/>
              <a:t>286</a:t>
            </a:r>
            <a:r>
              <a:rPr lang="en-US" dirty="0" smtClean="0"/>
              <a:t> sites in Southern California</a:t>
            </a:r>
          </a:p>
          <a:p>
            <a:r>
              <a:rPr lang="en-US" dirty="0" smtClean="0"/>
              <a:t>0.5 Hz </a:t>
            </a:r>
          </a:p>
          <a:p>
            <a:r>
              <a:rPr lang="en-US" dirty="0" smtClean="0"/>
              <a:t>UCERF 2</a:t>
            </a:r>
          </a:p>
          <a:p>
            <a:r>
              <a:rPr lang="en-US" dirty="0" smtClean="0"/>
              <a:t>Graves &amp; </a:t>
            </a:r>
            <a:r>
              <a:rPr lang="en-US" dirty="0" err="1" smtClean="0"/>
              <a:t>Pitarka</a:t>
            </a:r>
            <a:r>
              <a:rPr lang="en-US" dirty="0" smtClean="0"/>
              <a:t> 2010 rupture generator</a:t>
            </a:r>
          </a:p>
          <a:p>
            <a:r>
              <a:rPr lang="en-US" dirty="0" smtClean="0"/>
              <a:t>Velocity models:</a:t>
            </a:r>
          </a:p>
          <a:p>
            <a:pPr lvl="1"/>
            <a:r>
              <a:rPr lang="en-US" b="1" dirty="0" smtClean="0"/>
              <a:t>CVM-S4.26 (tomographic)</a:t>
            </a:r>
          </a:p>
          <a:p>
            <a:pPr lvl="1"/>
            <a:r>
              <a:rPr lang="en-US" b="1" dirty="0" smtClean="0"/>
              <a:t>CVM-H, no GTL</a:t>
            </a:r>
          </a:p>
          <a:p>
            <a:pPr lvl="1"/>
            <a:r>
              <a:rPr lang="en-US" b="1" dirty="0" smtClean="0"/>
              <a:t>Broadband Platform 1D</a:t>
            </a:r>
          </a:p>
        </p:txBody>
      </p:sp>
      <p:pic>
        <p:nvPicPr>
          <p:cNvPr id="4098" name="Picture 2" descr="http://scec.usc.edu/scecwiki/images/4/4b/Study_14.2_GPU_CVMS426_with_sites.15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19200"/>
            <a:ext cx="481174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534418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CVM-S4.26</a:t>
            </a:r>
            <a:endParaRPr lang="en-US" sz="2800" dirty="0"/>
          </a:p>
        </p:txBody>
      </p:sp>
      <p:pic>
        <p:nvPicPr>
          <p:cNvPr id="4100" name="Picture 4" descr="http://scec.usc.edu/scecwiki/images/f/f8/Study_14.2_GPU_BBP_1D_with_sites.1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128712"/>
            <a:ext cx="4911988" cy="44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25200" y="53340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BBP 1D</a:t>
            </a:r>
            <a:endParaRPr lang="en-US" sz="2800" dirty="0"/>
          </a:p>
        </p:txBody>
      </p:sp>
      <p:pic>
        <p:nvPicPr>
          <p:cNvPr id="4102" name="Picture 6" descr="http://scec.usc.edu/scecwiki/images/b/b2/Study_14.2_CPU_CVMH_noGTL_with_sites.15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885" y="4247494"/>
            <a:ext cx="4186865" cy="377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388885" y="7772400"/>
            <a:ext cx="4946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CVM-H, no GTL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9427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15.4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12</a:t>
            </a:fld>
            <a:endParaRPr lang="en-US" sz="19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8519160" cy="6248400"/>
          </a:xfrm>
        </p:spPr>
        <p:txBody>
          <a:bodyPr>
            <a:normAutofit/>
          </a:bodyPr>
          <a:lstStyle/>
          <a:p>
            <a:r>
              <a:rPr lang="en-US" dirty="0" smtClean="0"/>
              <a:t>April – May 2015</a:t>
            </a:r>
          </a:p>
          <a:p>
            <a:r>
              <a:rPr lang="en-US" b="1" dirty="0" smtClean="0"/>
              <a:t>336 </a:t>
            </a:r>
            <a:r>
              <a:rPr lang="en-US" dirty="0" smtClean="0"/>
              <a:t>sites in Southern California</a:t>
            </a:r>
          </a:p>
          <a:p>
            <a:r>
              <a:rPr lang="en-US" b="1" dirty="0" smtClean="0"/>
              <a:t>1.0 Hz </a:t>
            </a:r>
          </a:p>
          <a:p>
            <a:r>
              <a:rPr lang="en-US" dirty="0" smtClean="0"/>
              <a:t>UCERF 2</a:t>
            </a:r>
          </a:p>
          <a:p>
            <a:r>
              <a:rPr lang="en-US" dirty="0" smtClean="0"/>
              <a:t>Graves &amp; </a:t>
            </a:r>
            <a:r>
              <a:rPr lang="en-US" dirty="0" err="1" smtClean="0"/>
              <a:t>Pitarka</a:t>
            </a:r>
            <a:r>
              <a:rPr lang="en-US" dirty="0" smtClean="0"/>
              <a:t> </a:t>
            </a:r>
            <a:r>
              <a:rPr lang="en-US" b="1" dirty="0" smtClean="0"/>
              <a:t>2014</a:t>
            </a:r>
            <a:r>
              <a:rPr lang="en-US" dirty="0" smtClean="0"/>
              <a:t> rupture generator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Velocity models:</a:t>
            </a:r>
          </a:p>
          <a:p>
            <a:pPr lvl="1"/>
            <a:r>
              <a:rPr lang="en-US" dirty="0" smtClean="0"/>
              <a:t>CVM-S4.26 (tomographic)</a:t>
            </a:r>
          </a:p>
        </p:txBody>
      </p:sp>
      <p:pic>
        <p:nvPicPr>
          <p:cNvPr id="5122" name="Picture 2" descr="http://scec.usc.edu/scecwiki/images/8/84/CS_Map_2s_Study_15_4_mark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t="9019" r="14054" b="3660"/>
          <a:stretch/>
        </p:blipFill>
        <p:spPr bwMode="auto">
          <a:xfrm>
            <a:off x="8187069" y="1828799"/>
            <a:ext cx="6443331" cy="640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53572" r="8236" b="30800"/>
          <a:stretch/>
        </p:blipFill>
        <p:spPr bwMode="auto">
          <a:xfrm>
            <a:off x="457200" y="5051778"/>
            <a:ext cx="7772400" cy="74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1" t="53795" r="8682" b="30800"/>
          <a:stretch/>
        </p:blipFill>
        <p:spPr bwMode="auto">
          <a:xfrm>
            <a:off x="510362" y="6352952"/>
            <a:ext cx="7719238" cy="73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>
            <a:endCxn id="2051" idx="0"/>
          </p:cNvCxnSpPr>
          <p:nvPr/>
        </p:nvCxnSpPr>
        <p:spPr bwMode="auto">
          <a:xfrm>
            <a:off x="4369981" y="5773479"/>
            <a:ext cx="0" cy="579473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215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t="9409" r="16095" b="4654"/>
          <a:stretch/>
        </p:blipFill>
        <p:spPr bwMode="auto">
          <a:xfrm>
            <a:off x="7239000" y="1749512"/>
            <a:ext cx="5791200" cy="5857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15.4 comparison with GMPEs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13</a:t>
            </a:fld>
            <a:endParaRPr lang="en-US" sz="19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8997" r="15017" b="5161"/>
          <a:stretch/>
        </p:blipFill>
        <p:spPr bwMode="auto">
          <a:xfrm>
            <a:off x="1381024" y="1753514"/>
            <a:ext cx="5857976" cy="5822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28824" y="7583269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NGA2s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7162800" y="7576342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CyberShake</a:t>
            </a:r>
            <a:r>
              <a:rPr lang="en-US" sz="3600" dirty="0" smtClean="0"/>
              <a:t> Study 15.4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7035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Averaging-Based </a:t>
            </a:r>
            <a:r>
              <a:rPr lang="en-US" dirty="0"/>
              <a:t>Factorization (</a:t>
            </a:r>
            <a:r>
              <a:rPr lang="en-US" dirty="0">
                <a:cs typeface="Times New Roman"/>
              </a:rPr>
              <a:t>Wang &amp; Jordan, BSSA, 2014</a:t>
            </a:r>
            <a:r>
              <a:rPr lang="en-US" dirty="0" smtClean="0">
                <a:cs typeface="Times New Roman"/>
              </a:rPr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GMPEs are easily decomposed into attenuation, site effects, directivity</a:t>
            </a:r>
          </a:p>
          <a:p>
            <a:r>
              <a:rPr lang="en-US" dirty="0" smtClean="0"/>
              <a:t>To perform similar decomposition for </a:t>
            </a:r>
            <a:r>
              <a:rPr lang="en-US" dirty="0" err="1" smtClean="0"/>
              <a:t>CyberShake</a:t>
            </a:r>
            <a:r>
              <a:rPr lang="en-US" dirty="0" smtClean="0"/>
              <a:t>, we use ABF</a:t>
            </a:r>
          </a:p>
          <a:p>
            <a:pPr lvl="1"/>
            <a:r>
              <a:rPr lang="en-US" dirty="0"/>
              <a:t>Expected shaking intensities are constructed from a hierarchy </a:t>
            </a:r>
            <a:r>
              <a:rPr lang="en-US" dirty="0" smtClean="0"/>
              <a:t>of</a:t>
            </a:r>
            <a:br>
              <a:rPr lang="en-US" dirty="0" smtClean="0"/>
            </a:br>
            <a:r>
              <a:rPr lang="en-US" dirty="0"/>
              <a:t>sites (</a:t>
            </a:r>
            <a:r>
              <a:rPr lang="en-US" i="1" dirty="0" smtClean="0">
                <a:latin typeface="Times"/>
                <a:cs typeface="Times"/>
              </a:rPr>
              <a:t>r</a:t>
            </a:r>
            <a:r>
              <a:rPr lang="en-US" dirty="0" smtClean="0"/>
              <a:t>), sources </a:t>
            </a:r>
            <a:r>
              <a:rPr lang="en-US" dirty="0"/>
              <a:t>(</a:t>
            </a:r>
            <a:r>
              <a:rPr lang="en-US" i="1" dirty="0">
                <a:latin typeface="Times"/>
                <a:cs typeface="Times"/>
              </a:rPr>
              <a:t>k</a:t>
            </a:r>
            <a:r>
              <a:rPr lang="en-US" dirty="0"/>
              <a:t>), hypocenters (</a:t>
            </a:r>
            <a:r>
              <a:rPr lang="en-US" i="1" dirty="0">
                <a:latin typeface="Times"/>
                <a:cs typeface="Times"/>
              </a:rPr>
              <a:t>x</a:t>
            </a:r>
            <a:r>
              <a:rPr lang="en-US" dirty="0"/>
              <a:t>), </a:t>
            </a:r>
            <a:r>
              <a:rPr lang="en-US" dirty="0" smtClean="0"/>
              <a:t>and </a:t>
            </a:r>
            <a:r>
              <a:rPr lang="en-US" dirty="0"/>
              <a:t>slip variations (</a:t>
            </a:r>
            <a:r>
              <a:rPr lang="en-US" i="1" dirty="0">
                <a:latin typeface="Times"/>
                <a:cs typeface="Times"/>
              </a:rPr>
              <a:t>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Average over each component and subtract mean to isolate effects</a:t>
            </a:r>
          </a:p>
          <a:p>
            <a:pPr lvl="2"/>
            <a:r>
              <a:rPr lang="en-US" dirty="0" smtClean="0"/>
              <a:t>Overall level:</a:t>
            </a:r>
          </a:p>
          <a:p>
            <a:pPr lvl="2"/>
            <a:r>
              <a:rPr lang="en-US" dirty="0" smtClean="0"/>
              <a:t>Site effect:</a:t>
            </a:r>
          </a:p>
          <a:p>
            <a:pPr lvl="2"/>
            <a:r>
              <a:rPr lang="en-US" dirty="0" smtClean="0"/>
              <a:t>Path effect:</a:t>
            </a:r>
          </a:p>
          <a:p>
            <a:pPr lvl="2"/>
            <a:r>
              <a:rPr lang="en-US" dirty="0" smtClean="0"/>
              <a:t>Directivity effect:</a:t>
            </a:r>
          </a:p>
          <a:p>
            <a:pPr lvl="2"/>
            <a:r>
              <a:rPr lang="en-US" dirty="0" smtClean="0"/>
              <a:t>Slip complexity effect: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14</a:t>
            </a:fld>
            <a:endParaRPr lang="en-US" sz="19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226656"/>
              </p:ext>
            </p:extLst>
          </p:nvPr>
        </p:nvGraphicFramePr>
        <p:xfrm>
          <a:off x="1219200" y="7081836"/>
          <a:ext cx="9021762" cy="538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6" name="Equation" r:id="rId3" imgW="3416040" imgH="203040" progId="Equation.3">
                  <p:embed/>
                </p:oleObj>
              </mc:Choice>
              <mc:Fallback>
                <p:oleObj name="Equation" r:id="rId3" imgW="341604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9200" y="7081836"/>
                        <a:ext cx="9021762" cy="538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82269" y="7471201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Calibri" pitchFamily="34" charset="0"/>
              </a:rPr>
              <a:t>ln</a:t>
            </a:r>
            <a:r>
              <a:rPr lang="en-US" sz="2000" dirty="0" smtClean="0">
                <a:latin typeface="Calibri" pitchFamily="34" charset="0"/>
              </a:rPr>
              <a:t>(</a:t>
            </a:r>
            <a:r>
              <a:rPr lang="en-US" sz="2000" i="1" dirty="0" smtClean="0">
                <a:latin typeface="Calibri" pitchFamily="34" charset="0"/>
              </a:rPr>
              <a:t>y</a:t>
            </a:r>
            <a:r>
              <a:rPr lang="en-US" sz="2000" dirty="0" smtClean="0">
                <a:latin typeface="Calibri" pitchFamily="34" charset="0"/>
              </a:rPr>
              <a:t>)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7471201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Level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7369" y="7471201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Site effect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54169" y="7471201"/>
            <a:ext cx="1170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Path effect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3106" y="7471201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Directivity effect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67700" y="7471201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Slip complexity effect</a:t>
            </a:r>
            <a:endParaRPr lang="en-US" sz="2000" dirty="0">
              <a:latin typeface="Calibri" pitchFamily="34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3573755"/>
              </p:ext>
            </p:extLst>
          </p:nvPr>
        </p:nvGraphicFramePr>
        <p:xfrm>
          <a:off x="5116069" y="6629400"/>
          <a:ext cx="4104131" cy="45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7" name="Equation" r:id="rId5" imgW="2413440" imgH="255960" progId="Equation.3">
                  <p:embed/>
                </p:oleObj>
              </mc:Choice>
              <mc:Fallback>
                <p:oleObj name="Equation" r:id="rId5" imgW="2413440" imgH="25596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6069" y="6629400"/>
                        <a:ext cx="4104131" cy="45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736087"/>
              </p:ext>
            </p:extLst>
          </p:nvPr>
        </p:nvGraphicFramePr>
        <p:xfrm>
          <a:off x="5269089" y="6172200"/>
          <a:ext cx="4445443" cy="478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8" name="Equation" r:id="rId7" imgW="2605680" imgH="264960" progId="Equation.3">
                  <p:embed/>
                </p:oleObj>
              </mc:Choice>
              <mc:Fallback>
                <p:oleObj name="Equation" r:id="rId7" imgW="2605680" imgH="26496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9089" y="6172200"/>
                        <a:ext cx="4445443" cy="4780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635294"/>
              </p:ext>
            </p:extLst>
          </p:nvPr>
        </p:nvGraphicFramePr>
        <p:xfrm>
          <a:off x="5445323" y="5715000"/>
          <a:ext cx="4548166" cy="459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9" name="Equation" r:id="rId9" imgW="2504880" imgH="237600" progId="Equation.3">
                  <p:embed/>
                </p:oleObj>
              </mc:Choice>
              <mc:Fallback>
                <p:oleObj name="Equation" r:id="rId9" imgW="2504880" imgH="237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323" y="5715000"/>
                        <a:ext cx="4548166" cy="459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8563766"/>
              </p:ext>
            </p:extLst>
          </p:nvPr>
        </p:nvGraphicFramePr>
        <p:xfrm>
          <a:off x="5731051" y="5257800"/>
          <a:ext cx="4491038" cy="464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0" name="Equation" r:id="rId11" imgW="2706120" imgH="264960" progId="Equation.3">
                  <p:embed/>
                </p:oleObj>
              </mc:Choice>
              <mc:Fallback>
                <p:oleObj name="Equation" r:id="rId11" imgW="2706120" imgH="26496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1051" y="5257800"/>
                        <a:ext cx="4491038" cy="4645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186488"/>
              </p:ext>
            </p:extLst>
          </p:nvPr>
        </p:nvGraphicFramePr>
        <p:xfrm>
          <a:off x="5954889" y="4833724"/>
          <a:ext cx="2274711" cy="456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1" name="Equation" r:id="rId13" imgW="1380240" imgH="264960" progId="Equation.3">
                  <p:embed/>
                </p:oleObj>
              </mc:Choice>
              <mc:Fallback>
                <p:oleObj name="Equation" r:id="rId13" imgW="1380240" imgH="26496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4889" y="4833724"/>
                        <a:ext cx="2274711" cy="4561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489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" name="Picture 20" descr="https://raw.githubusercontent.com/fengw/ABFanalysis/master/products/Variance/CS-LA15.4/CS-LA15.4_Variance_Residual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t="5237" r="15011"/>
          <a:stretch/>
        </p:blipFill>
        <p:spPr bwMode="auto">
          <a:xfrm>
            <a:off x="0" y="1507530"/>
            <a:ext cx="8382000" cy="67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ABF comparisons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82200" y="2743200"/>
            <a:ext cx="4648200" cy="6172200"/>
          </a:xfrm>
        </p:spPr>
        <p:txBody>
          <a:bodyPr/>
          <a:lstStyle/>
          <a:p>
            <a:r>
              <a:rPr lang="en-US" sz="3200" dirty="0" smtClean="0"/>
              <a:t>ABF terms are uncorrelated, enabling breakdown of variance</a:t>
            </a:r>
          </a:p>
          <a:p>
            <a:r>
              <a:rPr lang="en-US" sz="3200" dirty="0" smtClean="0"/>
              <a:t>Physics-based PSHA</a:t>
            </a:r>
            <a:r>
              <a:rPr lang="en-US" sz="3200" dirty="0"/>
              <a:t> </a:t>
            </a:r>
            <a:r>
              <a:rPr lang="en-US" sz="3200" dirty="0" smtClean="0"/>
              <a:t>has the potential to reduce site and path variance</a:t>
            </a:r>
          </a:p>
          <a:p>
            <a:r>
              <a:rPr lang="en-US" sz="3200" dirty="0" smtClean="0"/>
              <a:t>Could reduce long 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15</a:t>
            </a:fld>
            <a:endParaRPr lang="en-US" sz="1900" dirty="0"/>
          </a:p>
        </p:txBody>
      </p:sp>
      <p:sp>
        <p:nvSpPr>
          <p:cNvPr id="7" name="TextBox 6"/>
          <p:cNvSpPr txBox="1"/>
          <p:nvPr/>
        </p:nvSpPr>
        <p:spPr>
          <a:xfrm>
            <a:off x="8001000" y="33528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site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8001000" y="444442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path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8001000" y="55626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directivity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8229600" y="63246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s</a:t>
            </a:r>
            <a:r>
              <a:rPr lang="en-US" sz="3200" dirty="0" smtClean="0"/>
              <a:t>ource complexity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514600" y="3733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NGA14</a:t>
            </a:r>
            <a:endParaRPr lang="en-US" sz="1800" dirty="0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1143000" y="6594675"/>
            <a:ext cx="609600" cy="0"/>
          </a:xfrm>
          <a:prstGeom prst="line">
            <a:avLst/>
          </a:prstGeom>
          <a:solidFill>
            <a:srgbClr val="BABEB6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743200" y="6324600"/>
            <a:ext cx="609600" cy="0"/>
          </a:xfrm>
          <a:prstGeom prst="line">
            <a:avLst/>
          </a:prstGeom>
          <a:solidFill>
            <a:srgbClr val="BABEB6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>
            <a:off x="4331825" y="6066100"/>
            <a:ext cx="609600" cy="0"/>
          </a:xfrm>
          <a:prstGeom prst="line">
            <a:avLst/>
          </a:prstGeom>
          <a:solidFill>
            <a:srgbClr val="BABEB6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5932025" y="5756475"/>
            <a:ext cx="609600" cy="0"/>
          </a:xfrm>
          <a:prstGeom prst="line">
            <a:avLst/>
          </a:prstGeom>
          <a:solidFill>
            <a:srgbClr val="BABEB6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>
            <a:off x="7490750" y="5551025"/>
            <a:ext cx="609600" cy="0"/>
          </a:xfrm>
          <a:prstGeom prst="line">
            <a:avLst/>
          </a:prstGeom>
          <a:solidFill>
            <a:srgbClr val="BABEB6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5009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17.3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7528560" cy="5791200"/>
          </a:xfrm>
        </p:spPr>
        <p:txBody>
          <a:bodyPr/>
          <a:lstStyle/>
          <a:p>
            <a:r>
              <a:rPr lang="en-US" dirty="0" smtClean="0"/>
              <a:t>March – April 2017</a:t>
            </a:r>
            <a:endParaRPr lang="en-US" dirty="0"/>
          </a:p>
          <a:p>
            <a:r>
              <a:rPr lang="en-US" dirty="0" smtClean="0"/>
              <a:t>438 </a:t>
            </a:r>
            <a:r>
              <a:rPr lang="en-US" dirty="0"/>
              <a:t>sites in </a:t>
            </a:r>
            <a:r>
              <a:rPr lang="en-US" b="1" dirty="0" smtClean="0"/>
              <a:t>Central</a:t>
            </a:r>
            <a:r>
              <a:rPr lang="en-US" dirty="0" smtClean="0"/>
              <a:t> </a:t>
            </a:r>
            <a:r>
              <a:rPr lang="en-US" dirty="0"/>
              <a:t>California</a:t>
            </a:r>
          </a:p>
          <a:p>
            <a:r>
              <a:rPr lang="en-US" dirty="0" smtClean="0"/>
              <a:t>1.0 </a:t>
            </a:r>
            <a:r>
              <a:rPr lang="en-US" dirty="0"/>
              <a:t>Hz </a:t>
            </a:r>
          </a:p>
          <a:p>
            <a:r>
              <a:rPr lang="en-US" dirty="0"/>
              <a:t>UCERF 2</a:t>
            </a:r>
          </a:p>
          <a:p>
            <a:r>
              <a:rPr lang="en-US" dirty="0"/>
              <a:t>Graves &amp; </a:t>
            </a:r>
            <a:r>
              <a:rPr lang="en-US" dirty="0" err="1"/>
              <a:t>Pitarka</a:t>
            </a:r>
            <a:r>
              <a:rPr lang="en-US" dirty="0"/>
              <a:t> </a:t>
            </a:r>
            <a:r>
              <a:rPr lang="en-US" dirty="0" smtClean="0"/>
              <a:t>2014 </a:t>
            </a:r>
            <a:r>
              <a:rPr lang="en-US" dirty="0"/>
              <a:t>rupture generator</a:t>
            </a:r>
          </a:p>
          <a:p>
            <a:r>
              <a:rPr lang="en-US" dirty="0"/>
              <a:t>Velocity models:</a:t>
            </a:r>
          </a:p>
          <a:p>
            <a:pPr lvl="1"/>
            <a:r>
              <a:rPr lang="en-US" b="1" dirty="0" smtClean="0"/>
              <a:t>CCA-06 (3D tomographic</a:t>
            </a:r>
            <a:r>
              <a:rPr lang="en-US" b="1" dirty="0"/>
              <a:t>)</a:t>
            </a:r>
          </a:p>
          <a:p>
            <a:pPr lvl="1"/>
            <a:r>
              <a:rPr lang="en-US" b="1" dirty="0" smtClean="0"/>
              <a:t>CCA 1D</a:t>
            </a:r>
          </a:p>
          <a:p>
            <a:pPr lvl="1"/>
            <a:r>
              <a:rPr lang="en-US" b="1" dirty="0" smtClean="0"/>
              <a:t>Tiled models with smoothing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16</a:t>
            </a:fld>
            <a:endParaRPr lang="en-US" sz="19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840089"/>
            <a:ext cx="7467600" cy="63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73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17.3 results (poster 303)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14295120" cy="541857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17</a:t>
            </a:fld>
            <a:endParaRPr lang="en-US" sz="19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r="4690"/>
          <a:stretch/>
        </p:blipFill>
        <p:spPr bwMode="auto">
          <a:xfrm>
            <a:off x="0" y="1837177"/>
            <a:ext cx="4583289" cy="5601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r="4446"/>
          <a:stretch/>
        </p:blipFill>
        <p:spPr bwMode="auto">
          <a:xfrm>
            <a:off x="4577645" y="1837177"/>
            <a:ext cx="4538134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" r="4028"/>
          <a:stretch/>
        </p:blipFill>
        <p:spPr bwMode="auto">
          <a:xfrm>
            <a:off x="9097927" y="1800209"/>
            <a:ext cx="5566340" cy="585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57800" y="73152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CCA-06 (3D)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62000" y="73152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CCA 1D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0287000" y="73152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Combined 3D</a:t>
            </a:r>
            <a:endParaRPr lang="en-US" sz="3200" dirty="0"/>
          </a:p>
        </p:txBody>
      </p:sp>
      <p:pic>
        <p:nvPicPr>
          <p:cNvPr id="11" name="Picture 2" descr="https://scec.usc.edu/scecwiki/images/0/0a/Study_17_3_v_15_4_diff_3se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1828800"/>
            <a:ext cx="4714347" cy="55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1000" y="7086600"/>
            <a:ext cx="37761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Difference, Study 17.3 – Study 15.4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V="1">
            <a:off x="11797351" y="3969224"/>
            <a:ext cx="585216" cy="941832"/>
          </a:xfrm>
          <a:prstGeom prst="line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11887200" y="4267200"/>
            <a:ext cx="838200" cy="762000"/>
          </a:xfrm>
          <a:prstGeom prst="line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 flipV="1">
            <a:off x="12369117" y="3962400"/>
            <a:ext cx="203883" cy="76200"/>
          </a:xfrm>
          <a:prstGeom prst="line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12573000" y="4038600"/>
            <a:ext cx="152400" cy="228600"/>
          </a:xfrm>
          <a:prstGeom prst="line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>
            <a:off x="2667000" y="2133600"/>
            <a:ext cx="9702117" cy="1828800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>
            <a:off x="4114800" y="3505200"/>
            <a:ext cx="8635317" cy="762000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38200" y="5029200"/>
            <a:ext cx="11042897" cy="838200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 flipV="1">
            <a:off x="762000" y="4876800"/>
            <a:ext cx="11049000" cy="762000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1520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and Earthquake Early Warning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14386560" cy="5791200"/>
          </a:xfrm>
        </p:spPr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provides large dataset of simulated M6.5+ events</a:t>
            </a:r>
          </a:p>
          <a:p>
            <a:r>
              <a:rPr lang="en-US" dirty="0" smtClean="0"/>
              <a:t>Used to train model to predict </a:t>
            </a:r>
            <a:r>
              <a:rPr lang="en-US" dirty="0" err="1" smtClean="0"/>
              <a:t>MMI</a:t>
            </a:r>
            <a:r>
              <a:rPr lang="en-US" baseline="-25000" dirty="0" err="1" smtClean="0"/>
              <a:t>max</a:t>
            </a:r>
            <a:r>
              <a:rPr lang="en-US" baseline="-25000" dirty="0" smtClean="0"/>
              <a:t> </a:t>
            </a:r>
            <a:r>
              <a:rPr lang="en-US" dirty="0"/>
              <a:t>(</a:t>
            </a:r>
            <a:r>
              <a:rPr lang="en-US" dirty="0" err="1"/>
              <a:t>Böse</a:t>
            </a:r>
            <a:r>
              <a:rPr lang="en-US" dirty="0"/>
              <a:t> et al., </a:t>
            </a:r>
            <a:r>
              <a:rPr lang="en-US" dirty="0" err="1"/>
              <a:t>Geophys</a:t>
            </a:r>
            <a:r>
              <a:rPr lang="en-US" dirty="0"/>
              <a:t>. J. Int., 2014</a:t>
            </a:r>
            <a:r>
              <a:rPr lang="en-US" dirty="0" smtClean="0"/>
              <a:t>)</a:t>
            </a:r>
            <a:endParaRPr lang="en-US" baseline="-25000" dirty="0" smtClean="0"/>
          </a:p>
          <a:p>
            <a:r>
              <a:rPr lang="en-US" dirty="0" err="1" smtClean="0"/>
              <a:t>CyberShake</a:t>
            </a:r>
            <a:r>
              <a:rPr lang="en-US" dirty="0" smtClean="0"/>
              <a:t> was augmented with stochastic high-frequency data, using the Graves &amp; </a:t>
            </a:r>
            <a:r>
              <a:rPr lang="en-US" dirty="0" err="1" smtClean="0"/>
              <a:t>Pitarka</a:t>
            </a:r>
            <a:r>
              <a:rPr lang="en-US" dirty="0" smtClean="0"/>
              <a:t> method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18</a:t>
            </a:fld>
            <a:endParaRPr lang="en-US" sz="19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114800"/>
            <a:ext cx="497205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63567"/>
            <a:ext cx="6419850" cy="328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9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581400" y="4800600"/>
            <a:ext cx="3962400" cy="3405801"/>
            <a:chOff x="3581400" y="4800600"/>
            <a:chExt cx="3962400" cy="3405801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137" r="57685"/>
            <a:stretch/>
          </p:blipFill>
          <p:spPr bwMode="auto">
            <a:xfrm>
              <a:off x="3581400" y="4800600"/>
              <a:ext cx="3869267" cy="3405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7315200" y="7620000"/>
              <a:ext cx="228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8" t="47373"/>
          <a:stretch/>
        </p:blipFill>
        <p:spPr bwMode="auto">
          <a:xfrm>
            <a:off x="0" y="4800600"/>
            <a:ext cx="3886200" cy="319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for Building Engineering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9357360" cy="5791200"/>
          </a:xfrm>
        </p:spPr>
        <p:txBody>
          <a:bodyPr/>
          <a:lstStyle/>
          <a:p>
            <a:r>
              <a:rPr lang="en-US" sz="3400" dirty="0" err="1" smtClean="0"/>
              <a:t>Deierlein</a:t>
            </a:r>
            <a:r>
              <a:rPr lang="en-US" sz="3400" dirty="0" smtClean="0"/>
              <a:t> et al., 2016 SCEC Meeting</a:t>
            </a:r>
          </a:p>
          <a:p>
            <a:r>
              <a:rPr lang="en-US" sz="3400" dirty="0" err="1" smtClean="0"/>
              <a:t>CyberShake</a:t>
            </a:r>
            <a:r>
              <a:rPr lang="en-US" sz="3400" dirty="0" smtClean="0"/>
              <a:t> (+ stochastic) intensity measures and durations used to examine building response at high intensities</a:t>
            </a:r>
          </a:p>
          <a:p>
            <a:r>
              <a:rPr lang="en-US" sz="3400" dirty="0" smtClean="0"/>
              <a:t>Can disaggregate to examine seismograms</a:t>
            </a:r>
          </a:p>
          <a:p>
            <a:endParaRPr lang="en-US" sz="3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19</a:t>
            </a:fld>
            <a:endParaRPr lang="en-US" sz="1900" dirty="0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6" t="19747" r="6648" b="31180"/>
          <a:stretch/>
        </p:blipFill>
        <p:spPr bwMode="auto">
          <a:xfrm>
            <a:off x="9753600" y="1828801"/>
            <a:ext cx="4749411" cy="298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295815" y="4809067"/>
            <a:ext cx="5065641" cy="3397334"/>
            <a:chOff x="8915400" y="4019550"/>
            <a:chExt cx="5709356" cy="3829050"/>
          </a:xfrm>
        </p:grpSpPr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4531" y="4019550"/>
              <a:ext cx="5610225" cy="3829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 bwMode="auto">
            <a:xfrm>
              <a:off x="8915400" y="7227711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895" y="4845756"/>
            <a:ext cx="2553503" cy="196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Arrow Connector 14"/>
          <p:cNvCxnSpPr/>
          <p:nvPr/>
        </p:nvCxnSpPr>
        <p:spPr bwMode="auto">
          <a:xfrm>
            <a:off x="10668000" y="3810000"/>
            <a:ext cx="2286000" cy="1447800"/>
          </a:xfrm>
          <a:prstGeom prst="straightConnector1">
            <a:avLst/>
          </a:prstGeom>
          <a:solidFill>
            <a:srgbClr val="BABEB6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9462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Probabilistic Seismic Hazard Analysis (PSHA)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14173562" cy="5791200"/>
          </a:xfrm>
        </p:spPr>
        <p:txBody>
          <a:bodyPr/>
          <a:lstStyle/>
          <a:p>
            <a:r>
              <a:rPr lang="en-US" dirty="0" smtClean="0"/>
              <a:t>Method for probabilistically quantifying expected shaking over a given time frame</a:t>
            </a:r>
          </a:p>
          <a:p>
            <a:r>
              <a:rPr lang="en-US" dirty="0" smtClean="0"/>
              <a:t>Useful for:</a:t>
            </a:r>
          </a:p>
          <a:p>
            <a:pPr lvl="1"/>
            <a:r>
              <a:rPr lang="en-US" dirty="0" smtClean="0"/>
              <a:t>Building engineers</a:t>
            </a:r>
          </a:p>
          <a:p>
            <a:pPr lvl="1"/>
            <a:r>
              <a:rPr lang="en-US" dirty="0" smtClean="0"/>
              <a:t>Disaster planning</a:t>
            </a:r>
          </a:p>
          <a:p>
            <a:pPr lvl="1"/>
            <a:r>
              <a:rPr lang="en-US" dirty="0" smtClean="0"/>
              <a:t>Insurance rates</a:t>
            </a:r>
          </a:p>
          <a:p>
            <a:r>
              <a:rPr lang="en-US" dirty="0"/>
              <a:t>PSHA is performed by</a:t>
            </a:r>
          </a:p>
          <a:p>
            <a:pPr marL="962025" lvl="1" indent="-514350">
              <a:buFont typeface="+mj-lt"/>
              <a:buAutoNum type="arabicPeriod"/>
            </a:pPr>
            <a:r>
              <a:rPr lang="en-US" dirty="0"/>
              <a:t>Assembling a list of </a:t>
            </a:r>
            <a:r>
              <a:rPr lang="en-US" dirty="0" smtClean="0"/>
              <a:t>earthquakes</a:t>
            </a:r>
            <a:endParaRPr lang="en-US" dirty="0"/>
          </a:p>
          <a:p>
            <a:pPr marL="962025" lvl="1" indent="-514350">
              <a:buFont typeface="+mj-lt"/>
              <a:buAutoNum type="arabicPeriod"/>
            </a:pPr>
            <a:r>
              <a:rPr lang="en-US" dirty="0"/>
              <a:t>Determining intensity measures from each </a:t>
            </a:r>
            <a:r>
              <a:rPr lang="en-US" dirty="0" smtClean="0"/>
              <a:t>event</a:t>
            </a:r>
            <a:endParaRPr lang="en-US" dirty="0"/>
          </a:p>
          <a:p>
            <a:pPr marL="962025" lvl="1" indent="-514350">
              <a:buFont typeface="+mj-lt"/>
              <a:buAutoNum type="arabicPeriod"/>
            </a:pPr>
            <a:r>
              <a:rPr lang="en-US" dirty="0"/>
              <a:t>Combining the intensity measures with probability of </a:t>
            </a:r>
            <a:r>
              <a:rPr lang="en-US" dirty="0" smtClean="0"/>
              <a:t>occurrence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2</a:t>
            </a:fld>
            <a:endParaRPr lang="en-US" sz="19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t="14259" r="19584" b="7963"/>
          <a:stretch/>
        </p:blipFill>
        <p:spPr bwMode="auto">
          <a:xfrm>
            <a:off x="9121504" y="2667000"/>
            <a:ext cx="5204096" cy="386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b="4767"/>
          <a:stretch/>
        </p:blipFill>
        <p:spPr bwMode="auto">
          <a:xfrm>
            <a:off x="5862450" y="2766950"/>
            <a:ext cx="3330304" cy="269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 bwMode="auto">
          <a:xfrm>
            <a:off x="6075254" y="4186426"/>
            <a:ext cx="599465" cy="0"/>
          </a:xfrm>
          <a:prstGeom prst="line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6674719" y="4198610"/>
            <a:ext cx="0" cy="1017332"/>
          </a:xfrm>
          <a:prstGeom prst="line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4619500" y="3992190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2% in 50 </a:t>
            </a:r>
            <a:r>
              <a:rPr lang="en-US" sz="1800" dirty="0" err="1" smtClean="0"/>
              <a:t>yrs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6307642" y="5321919"/>
            <a:ext cx="738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0.4 g</a:t>
            </a:r>
            <a:endParaRPr lang="en-US" sz="1800" dirty="0"/>
          </a:p>
        </p:txBody>
      </p:sp>
      <p:cxnSp>
        <p:nvCxnSpPr>
          <p:cNvPr id="11" name="Straight Arrow Connector 10"/>
          <p:cNvCxnSpPr>
            <a:stCxn id="31" idx="3"/>
          </p:cNvCxnSpPr>
          <p:nvPr/>
        </p:nvCxnSpPr>
        <p:spPr bwMode="auto">
          <a:xfrm flipV="1">
            <a:off x="7046025" y="4707276"/>
            <a:ext cx="2631375" cy="799309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16831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s://scec.usc.edu/scecwiki/images/8/86/Study_15_4_rotd100_3s_combined_mcer_weight_avg_psv_contou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442" y="4678303"/>
            <a:ext cx="3346958" cy="329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14295120" cy="3200400"/>
          </a:xfrm>
        </p:spPr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results are being considered as inputs to seismic codes under Project 17</a:t>
            </a:r>
          </a:p>
          <a:p>
            <a:r>
              <a:rPr lang="en-US" dirty="0" smtClean="0"/>
              <a:t>Hazard curves convolved with fragility function to produce </a:t>
            </a:r>
            <a:r>
              <a:rPr lang="en-US" dirty="0"/>
              <a:t>MCE</a:t>
            </a:r>
            <a:r>
              <a:rPr lang="en-US" baseline="-25000" dirty="0"/>
              <a:t>R</a:t>
            </a:r>
            <a:endParaRPr lang="en-US" dirty="0" smtClean="0"/>
          </a:p>
          <a:p>
            <a:r>
              <a:rPr lang="en-US" dirty="0" err="1" smtClean="0"/>
              <a:t>CyberShake</a:t>
            </a:r>
            <a:r>
              <a:rPr lang="en-US" dirty="0" smtClean="0"/>
              <a:t> MCE</a:t>
            </a:r>
            <a:r>
              <a:rPr lang="en-US" baseline="-25000" dirty="0" smtClean="0"/>
              <a:t>R</a:t>
            </a:r>
            <a:r>
              <a:rPr lang="en-US" dirty="0" smtClean="0"/>
              <a:t> results are combined with GMPEs in a period-dependent way to produce overall results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SCEC Utilization of Ground Motion Simulation Committee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20</a:t>
            </a:fld>
            <a:endParaRPr lang="en-US" sz="19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164825" y="5105000"/>
            <a:ext cx="6921775" cy="2675278"/>
            <a:chOff x="382588" y="4519612"/>
            <a:chExt cx="7408862" cy="2925763"/>
          </a:xfrm>
        </p:grpSpPr>
        <p:sp>
          <p:nvSpPr>
            <p:cNvPr id="10" name="Rectangle 1"/>
            <p:cNvSpPr>
              <a:spLocks noChangeArrowheads="1"/>
            </p:cNvSpPr>
            <p:nvPr/>
          </p:nvSpPr>
          <p:spPr bwMode="auto">
            <a:xfrm>
              <a:off x="4133850" y="4519612"/>
              <a:ext cx="3657600" cy="2925763"/>
            </a:xfrm>
            <a:prstGeom prst="rect">
              <a:avLst/>
            </a:prstGeom>
            <a:solidFill>
              <a:srgbClr val="000000"/>
            </a:solidFill>
            <a:ln w="9360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88" y="4618037"/>
              <a:ext cx="7315200" cy="2827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152401" y="5126177"/>
            <a:ext cx="3048000" cy="2676326"/>
            <a:chOff x="96" y="2671"/>
            <a:chExt cx="2206" cy="1937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96" y="2671"/>
              <a:ext cx="2206" cy="1937"/>
            </a:xfrm>
            <a:prstGeom prst="rect">
              <a:avLst/>
            </a:prstGeom>
            <a:solidFill>
              <a:srgbClr val="FFFFFF"/>
            </a:solidFill>
            <a:ln w="9360" cap="flat">
              <a:solidFill>
                <a:srgbClr val="3465A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737"/>
              <a:ext cx="2206" cy="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971800" y="6134040"/>
            <a:ext cx="914400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236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3600" dirty="0"/>
              <a:t>+</a:t>
            </a: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7162800" y="6429416"/>
            <a:ext cx="319881" cy="0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41475" y="7829490"/>
            <a:ext cx="3276600" cy="400110"/>
            <a:chOff x="750425" y="7837025"/>
            <a:chExt cx="3276600" cy="400110"/>
          </a:xfrm>
        </p:grpSpPr>
        <p:sp>
          <p:nvSpPr>
            <p:cNvPr id="22" name="Rectangle 21"/>
            <p:cNvSpPr/>
            <p:nvPr/>
          </p:nvSpPr>
          <p:spPr bwMode="auto">
            <a:xfrm>
              <a:off x="879674" y="7837025"/>
              <a:ext cx="3006525" cy="334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50425" y="7837025"/>
              <a:ext cx="3276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CyberShake</a:t>
              </a:r>
              <a:r>
                <a:rPr lang="en-US" sz="2000" dirty="0" smtClean="0"/>
                <a:t> Hazard Curve</a:t>
              </a:r>
              <a:endParaRPr lang="en-US" sz="20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038600" y="782949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Fragility Function</a:t>
            </a:r>
            <a:endParaRPr lang="en-US" sz="2000" dirty="0"/>
          </a:p>
        </p:txBody>
      </p:sp>
      <p:pic>
        <p:nvPicPr>
          <p:cNvPr id="8194" name="Picture 2" descr="https://scec.usc.edu/scecwiki/images/f/f9/WNGC_Nov2015_overall_MC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093681"/>
            <a:ext cx="3419761" cy="273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077200" y="782949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MCE</a:t>
            </a:r>
            <a:r>
              <a:rPr lang="en-US" sz="2000" baseline="-25000" dirty="0" smtClean="0"/>
              <a:t>R </a:t>
            </a:r>
            <a:r>
              <a:rPr lang="en-US" sz="2000" dirty="0" smtClean="0"/>
              <a:t>for 1 site</a:t>
            </a:r>
            <a:endParaRPr lang="en-US" sz="2000" dirty="0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10972800" y="6442275"/>
            <a:ext cx="498675" cy="0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661521" y="782949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MCE</a:t>
            </a:r>
            <a:r>
              <a:rPr lang="en-US" sz="2000" baseline="-25000" dirty="0" smtClean="0"/>
              <a:t>R </a:t>
            </a:r>
            <a:r>
              <a:rPr lang="en-US" sz="2000" dirty="0" smtClean="0"/>
              <a:t>for region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461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Validation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21</a:t>
            </a:fld>
            <a:endParaRPr lang="en-US" sz="1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828800"/>
            <a:ext cx="4865831" cy="332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2057400"/>
            <a:ext cx="2797784" cy="2338894"/>
          </a:xfrm>
          <a:prstGeom prst="rect">
            <a:avLst/>
          </a:prstGeom>
          <a:noFill/>
        </p:spPr>
        <p:txBody>
          <a:bodyPr wrap="none" lIns="121713" tIns="60857" rIns="121713" bIns="60857" rtlCol="0">
            <a:spAutoFit/>
          </a:bodyPr>
          <a:lstStyle/>
          <a:p>
            <a:r>
              <a:rPr lang="en-US" sz="2400" dirty="0"/>
              <a:t>03/28/14 La </a:t>
            </a:r>
            <a:r>
              <a:rPr lang="en-US" sz="2400" dirty="0" smtClean="0"/>
              <a:t>Habra</a:t>
            </a:r>
            <a:br>
              <a:rPr lang="en-US" sz="2400" dirty="0" smtClean="0"/>
            </a:br>
            <a:r>
              <a:rPr lang="en-US" sz="2400" dirty="0" smtClean="0"/>
              <a:t>Earthquake </a:t>
            </a:r>
            <a:r>
              <a:rPr lang="en-US" sz="2400" dirty="0"/>
              <a:t>(M5.1)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Station </a:t>
            </a:r>
            <a:r>
              <a:rPr lang="en-US" sz="2400" b="1" dirty="0"/>
              <a:t>EDW2</a:t>
            </a:r>
          </a:p>
          <a:p>
            <a:r>
              <a:rPr lang="en-US" sz="2400" dirty="0"/>
              <a:t>Observed in black</a:t>
            </a:r>
          </a:p>
          <a:p>
            <a:r>
              <a:rPr lang="en-US" sz="2400" dirty="0">
                <a:solidFill>
                  <a:srgbClr val="FF0000"/>
                </a:solidFill>
              </a:rPr>
              <a:t>Synthetic in red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8809"/>
            <a:ext cx="8066231" cy="269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5379535"/>
            <a:ext cx="7848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     Study 1.0: CVM-S4            Study 13.4: CVM-H 11.9          Study 14.2: CVM-S4.26</a:t>
            </a:r>
            <a:endParaRPr lang="en-US" sz="16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130" y="1828800"/>
            <a:ext cx="647727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15400" y="6829961"/>
            <a:ext cx="52578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Histogram of </a:t>
            </a:r>
            <a:r>
              <a:rPr lang="en-US" sz="2000" dirty="0" err="1" smtClean="0"/>
              <a:t>CyberShake</a:t>
            </a:r>
            <a:r>
              <a:rPr lang="en-US" sz="2000" dirty="0" smtClean="0"/>
              <a:t> amplitudes</a:t>
            </a:r>
          </a:p>
          <a:p>
            <a:r>
              <a:rPr lang="en-US" sz="2000" dirty="0">
                <a:solidFill>
                  <a:srgbClr val="00B050"/>
                </a:solidFill>
              </a:rPr>
              <a:t>Green: Northridge recording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Blue: GMPE log-mean</a:t>
            </a:r>
          </a:p>
          <a:p>
            <a:r>
              <a:rPr lang="en-US" sz="2000" dirty="0" smtClean="0"/>
              <a:t>Black: </a:t>
            </a:r>
            <a:r>
              <a:rPr lang="en-US" sz="2000" dirty="0" err="1" smtClean="0"/>
              <a:t>CyberShake</a:t>
            </a:r>
            <a:r>
              <a:rPr lang="en-US" sz="2000" dirty="0" smtClean="0"/>
              <a:t> log-mean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0779" y="4695754"/>
            <a:ext cx="3092736" cy="399902"/>
          </a:xfrm>
          <a:prstGeom prst="rect">
            <a:avLst/>
          </a:prstGeom>
          <a:noFill/>
        </p:spPr>
        <p:txBody>
          <a:bodyPr wrap="none" lIns="121713" tIns="60857" rIns="121713" bIns="60857" rtlCol="0">
            <a:spAutoFit/>
          </a:bodyPr>
          <a:lstStyle/>
          <a:p>
            <a:r>
              <a:rPr lang="en-US" sz="1800" dirty="0"/>
              <a:t> Lee, Chen &amp; Jordan (2014)</a:t>
            </a:r>
          </a:p>
        </p:txBody>
      </p:sp>
    </p:spTree>
    <p:extLst>
      <p:ext uri="{BB962C8B-B14F-4D97-AF65-F5344CB8AC3E}">
        <p14:creationId xmlns:p14="http://schemas.microsoft.com/office/powerpoint/2010/main" val="18257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22</a:t>
            </a:fld>
            <a:endParaRPr lang="en-US" sz="19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981200"/>
            <a:ext cx="474874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81200"/>
            <a:ext cx="4832211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1905000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UCERF2</a:t>
            </a:r>
          </a:p>
          <a:p>
            <a:pPr algn="l"/>
            <a:r>
              <a:rPr lang="en-US" sz="2400" dirty="0" smtClean="0"/>
              <a:t>14,000 ruptures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1963400" y="1912203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UCERF3</a:t>
            </a:r>
          </a:p>
          <a:p>
            <a:pPr algn="l"/>
            <a:r>
              <a:rPr lang="en-US" sz="2400" dirty="0" smtClean="0"/>
              <a:t>350,000 ruptures</a:t>
            </a:r>
            <a:endParaRPr lang="en-US" sz="2400" dirty="0"/>
          </a:p>
        </p:txBody>
      </p:sp>
      <p:sp>
        <p:nvSpPr>
          <p:cNvPr id="6" name="Right Arrow 5"/>
          <p:cNvSpPr/>
          <p:nvPr/>
        </p:nvSpPr>
        <p:spPr bwMode="auto">
          <a:xfrm>
            <a:off x="9372600" y="3200400"/>
            <a:ext cx="1371600" cy="762000"/>
          </a:xfrm>
          <a:prstGeom prst="rightArrow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14401800" cy="5791200"/>
          </a:xfrm>
        </p:spPr>
        <p:txBody>
          <a:bodyPr/>
          <a:lstStyle/>
          <a:p>
            <a:r>
              <a:rPr lang="en-US" dirty="0" smtClean="0"/>
              <a:t>Move to new ERF		</a:t>
            </a:r>
          </a:p>
          <a:p>
            <a:pPr lvl="1"/>
            <a:r>
              <a:rPr lang="en-US" dirty="0" smtClean="0"/>
              <a:t>UCERF 3</a:t>
            </a:r>
          </a:p>
          <a:p>
            <a:pPr lvl="2"/>
            <a:r>
              <a:rPr lang="en-US" dirty="0" smtClean="0"/>
              <a:t>Must reduce size of rupture</a:t>
            </a:r>
            <a:br>
              <a:rPr lang="en-US" dirty="0" smtClean="0"/>
            </a:br>
            <a:r>
              <a:rPr lang="en-US" dirty="0" smtClean="0"/>
              <a:t>set to be tractable</a:t>
            </a:r>
          </a:p>
          <a:p>
            <a:pPr lvl="1"/>
            <a:r>
              <a:rPr lang="en-US" dirty="0" err="1" smtClean="0"/>
              <a:t>RSQSim</a:t>
            </a:r>
            <a:endParaRPr lang="en-US" dirty="0" smtClean="0"/>
          </a:p>
          <a:p>
            <a:pPr lvl="2"/>
            <a:r>
              <a:rPr lang="en-US" dirty="0" smtClean="0"/>
              <a:t>Feed events directly into </a:t>
            </a:r>
            <a:r>
              <a:rPr lang="en-US" dirty="0" err="1" smtClean="0"/>
              <a:t>CyberShake</a:t>
            </a:r>
            <a:endParaRPr lang="en-US" dirty="0" smtClean="0"/>
          </a:p>
          <a:p>
            <a:r>
              <a:rPr lang="en-US" dirty="0" smtClean="0"/>
              <a:t>Increase maximum </a:t>
            </a:r>
            <a:r>
              <a:rPr lang="en-US" dirty="0" smtClean="0"/>
              <a:t>frequency</a:t>
            </a:r>
          </a:p>
          <a:p>
            <a:r>
              <a:rPr lang="en-US" dirty="0" smtClean="0"/>
              <a:t>Add </a:t>
            </a:r>
            <a:r>
              <a:rPr lang="en-US" dirty="0" smtClean="0"/>
              <a:t>new physics: </a:t>
            </a:r>
            <a:r>
              <a:rPr lang="en-US" dirty="0" smtClean="0"/>
              <a:t>Q(</a:t>
            </a:r>
            <a:r>
              <a:rPr lang="en-US" i="1" dirty="0" smtClean="0"/>
              <a:t>f</a:t>
            </a:r>
            <a:r>
              <a:rPr lang="en-US" dirty="0" smtClean="0"/>
              <a:t>), </a:t>
            </a:r>
            <a:r>
              <a:rPr lang="en-US" dirty="0" smtClean="0"/>
              <a:t>velocity model heterogeneities, non-linear </a:t>
            </a:r>
            <a:r>
              <a:rPr lang="en-US" dirty="0" smtClean="0"/>
              <a:t>effects</a:t>
            </a:r>
            <a:endParaRPr lang="en-US" dirty="0" smtClean="0"/>
          </a:p>
          <a:p>
            <a:r>
              <a:rPr lang="en-US" dirty="0" smtClean="0"/>
              <a:t>Continue to run </a:t>
            </a:r>
            <a:r>
              <a:rPr lang="en-US" dirty="0" err="1" smtClean="0"/>
              <a:t>CyberShake</a:t>
            </a:r>
            <a:r>
              <a:rPr lang="en-US" dirty="0" smtClean="0"/>
              <a:t> in new regions</a:t>
            </a:r>
          </a:p>
          <a:p>
            <a:pPr lvl="1"/>
            <a:r>
              <a:rPr lang="en-US" dirty="0" smtClean="0"/>
              <a:t>San Diego? Bay Area?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28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provides an alternative approach for calculating PSHA</a:t>
            </a:r>
          </a:p>
          <a:p>
            <a:r>
              <a:rPr lang="en-US" dirty="0" smtClean="0"/>
              <a:t>Integrates current models and software from other SCEC efforts</a:t>
            </a:r>
          </a:p>
          <a:p>
            <a:r>
              <a:rPr lang="en-US" dirty="0" smtClean="0"/>
              <a:t>Provides promise of reducing hazard uncertainties</a:t>
            </a:r>
          </a:p>
          <a:p>
            <a:r>
              <a:rPr lang="en-US" dirty="0" smtClean="0"/>
              <a:t>Rich suite of </a:t>
            </a:r>
            <a:r>
              <a:rPr lang="en-US" dirty="0" err="1" smtClean="0"/>
              <a:t>CyberShake</a:t>
            </a:r>
            <a:r>
              <a:rPr lang="en-US" dirty="0" smtClean="0"/>
              <a:t> data products is useful for many applications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23</a:t>
            </a:fld>
            <a:endParaRPr lang="en-US" sz="19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24204"/>
            <a:ext cx="3454545" cy="3351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r="757" b="792"/>
          <a:stretch/>
        </p:blipFill>
        <p:spPr bwMode="auto">
          <a:xfrm>
            <a:off x="685801" y="4663045"/>
            <a:ext cx="3505200" cy="268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09701" y="75438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2007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6526542" y="7543800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2017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11201400" y="7521714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2027</a:t>
            </a:r>
            <a:endParaRPr lang="en-US" sz="4000" dirty="0"/>
          </a:p>
        </p:txBody>
      </p:sp>
      <p:sp>
        <p:nvSpPr>
          <p:cNvPr id="7" name="Right Arrow 6"/>
          <p:cNvSpPr/>
          <p:nvPr/>
        </p:nvSpPr>
        <p:spPr bwMode="auto">
          <a:xfrm>
            <a:off x="4495800" y="5752273"/>
            <a:ext cx="1219200" cy="648527"/>
          </a:xfrm>
          <a:prstGeom prst="rightArrow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9372600" y="5752273"/>
            <a:ext cx="1219200" cy="648527"/>
          </a:xfrm>
          <a:prstGeom prst="rightArrow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11000" y="5349663"/>
            <a:ext cx="83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62984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24</a:t>
            </a:fld>
            <a:endParaRPr lang="en-US" sz="1900" dirty="0"/>
          </a:p>
        </p:txBody>
      </p:sp>
      <p:pic>
        <p:nvPicPr>
          <p:cNvPr id="5" name="Picture 4" descr="bigusg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523" y="4511352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7663" y="6269355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7073" y="3690059"/>
            <a:ext cx="1981200" cy="121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C:\Users\Philip James\Documents\PetaSHA_Builds\Build_7_31June2008\SCEC_SSA_2008\New_TACC_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59490" y="3879477"/>
            <a:ext cx="255044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USCgri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332133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1641" y="2018065"/>
            <a:ext cx="2745841" cy="12041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Picture 9" descr="isi_logo_red_lar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3581247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Content Placeholder 17" descr="image_gallery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1209215" y="1428754"/>
            <a:ext cx="342118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8955753" y="5660009"/>
            <a:ext cx="4445773" cy="629913"/>
            <a:chOff x="3009900" y="4800600"/>
            <a:chExt cx="3619500" cy="51284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3009900" y="4800600"/>
              <a:ext cx="3619500" cy="5128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6" name="Picture 2" descr="https://www.olcf.ornl.gov/wp-content/themes/olcf/images/olcf-logo-whit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827665"/>
              <a:ext cx="3524250" cy="48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0607334" y="6789569"/>
            <a:ext cx="3389164" cy="1085128"/>
            <a:chOff x="-914400" y="852134"/>
            <a:chExt cx="6515100" cy="2085976"/>
          </a:xfrm>
        </p:grpSpPr>
        <p:sp>
          <p:nvSpPr>
            <p:cNvPr id="17" name="Rectangle 16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3074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3" y="1428754"/>
            <a:ext cx="2386193" cy="128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scontent-ort2-1.xx.fbcdn.net/v/t1.0-9/215085_510148815636_4518_n.jpg?oh=7cf1bd8776315e4a37dfc30869fd517d&amp;oe=5A51FE2B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2" t="14460" r="24817" b="406"/>
          <a:stretch/>
        </p:blipFill>
        <p:spPr bwMode="auto">
          <a:xfrm>
            <a:off x="5784562" y="3331766"/>
            <a:ext cx="2427111" cy="489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incite-1-220x94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2" y="5646567"/>
            <a:ext cx="1651001" cy="705427"/>
          </a:xfrm>
          <a:prstGeom prst="rect">
            <a:avLst/>
          </a:prstGeom>
        </p:spPr>
      </p:pic>
      <p:pic>
        <p:nvPicPr>
          <p:cNvPr id="21" name="Picture 20" descr="doe-logo-1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128" y="2275998"/>
            <a:ext cx="3637743" cy="914524"/>
          </a:xfrm>
          <a:prstGeom prst="rect">
            <a:avLst/>
          </a:prstGeom>
        </p:spPr>
      </p:pic>
      <p:pic>
        <p:nvPicPr>
          <p:cNvPr id="22" name="Picture 21" descr="Blue Waters logo.tif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348319"/>
            <a:ext cx="2057401" cy="7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8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2" t="14259" r="20937" b="10862"/>
          <a:stretch/>
        </p:blipFill>
        <p:spPr bwMode="auto">
          <a:xfrm>
            <a:off x="9445374" y="4038601"/>
            <a:ext cx="5032626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PSHA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Empirical – Ground Motion Prediction Equations (GMPEs)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Simulation – reduce uncertainty by capturing</a:t>
            </a:r>
            <a:br>
              <a:rPr lang="en-US" dirty="0" smtClean="0"/>
            </a:br>
            <a:r>
              <a:rPr lang="en-US" dirty="0" smtClean="0"/>
              <a:t>variability in source description, velocity model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3</a:t>
            </a:fld>
            <a:endParaRPr lang="en-US" sz="1900" dirty="0"/>
          </a:p>
        </p:txBody>
      </p:sp>
      <p:pic>
        <p:nvPicPr>
          <p:cNvPr id="5" name="Picture 3" descr="BJF_AttenRel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670196"/>
            <a:ext cx="6477000" cy="365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781800" y="3377625"/>
            <a:ext cx="5113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latin typeface="Calibri" pitchFamily="34" charset="0"/>
              </a:rPr>
              <a:t>Limited near-fault data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00" y="2768025"/>
            <a:ext cx="5364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latin typeface="Calibri" pitchFamily="34" charset="0"/>
              </a:rPr>
              <a:t>Limited large magnitude data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1800" y="40386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latin typeface="Calibri" pitchFamily="34" charset="0"/>
              </a:rPr>
              <a:t>Large variability 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90700" y="3091881"/>
            <a:ext cx="609600" cy="16002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926775" y="2726375"/>
            <a:ext cx="1143000" cy="16002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81200" y="3684327"/>
            <a:ext cx="167456" cy="1000604"/>
            <a:chOff x="8491996" y="5867400"/>
            <a:chExt cx="231249" cy="1103531"/>
          </a:xfrm>
        </p:grpSpPr>
        <p:cxnSp>
          <p:nvCxnSpPr>
            <p:cNvPr id="12" name="Straight Connector 11"/>
            <p:cNvCxnSpPr/>
            <p:nvPr/>
          </p:nvCxnSpPr>
          <p:spPr bwMode="auto">
            <a:xfrm>
              <a:off x="8610600" y="5867400"/>
              <a:ext cx="0" cy="1103531"/>
            </a:xfrm>
            <a:prstGeom prst="line">
              <a:avLst/>
            </a:prstGeom>
            <a:solidFill>
              <a:srgbClr val="BABEB6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8494645" y="5867400"/>
              <a:ext cx="228600" cy="0"/>
            </a:xfrm>
            <a:prstGeom prst="line">
              <a:avLst/>
            </a:prstGeom>
            <a:solidFill>
              <a:srgbClr val="BABEB6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8491996" y="6963642"/>
              <a:ext cx="228600" cy="0"/>
            </a:xfrm>
            <a:prstGeom prst="line">
              <a:avLst/>
            </a:prstGeom>
            <a:solidFill>
              <a:srgbClr val="BABEB6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" name="TextBox 17"/>
          <p:cNvSpPr txBox="1"/>
          <p:nvPr/>
        </p:nvSpPr>
        <p:spPr>
          <a:xfrm>
            <a:off x="6781800" y="4674762"/>
            <a:ext cx="2082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latin typeface="Calibri" pitchFamily="34" charset="0"/>
              </a:rPr>
              <a:t>Long tails 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15673" y="7721277"/>
            <a:ext cx="3935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San Bernardino, 1 sec SA (g)</a:t>
            </a:r>
            <a:endParaRPr lang="en-US" sz="2000" dirty="0">
              <a:latin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5867400" y="3060412"/>
            <a:ext cx="838200" cy="609600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5069775" y="3526475"/>
            <a:ext cx="1712025" cy="143537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1400300" y="3684200"/>
            <a:ext cx="5392134" cy="207781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2148656" y="4209019"/>
            <a:ext cx="4629601" cy="143538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8549769" y="4967150"/>
            <a:ext cx="3870831" cy="1967050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12183361" y="6781800"/>
            <a:ext cx="1967688" cy="11430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54466" y="6032212"/>
            <a:ext cx="190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6-7g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5577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9" grpId="1" animBg="1"/>
      <p:bldP spid="10" grpId="0" animBg="1"/>
      <p:bldP spid="10" grpId="1" animBg="1"/>
      <p:bldP spid="18" grpId="0"/>
      <p:bldP spid="34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CyberShake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7089" r="6400" b="3545"/>
          <a:stretch>
            <a:fillRect/>
          </a:stretch>
        </p:blipFill>
        <p:spPr bwMode="auto">
          <a:xfrm>
            <a:off x="8607156" y="1678379"/>
            <a:ext cx="6783552" cy="626727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2" name="TextBox 11"/>
          <p:cNvSpPr txBox="1"/>
          <p:nvPr/>
        </p:nvSpPr>
        <p:spPr>
          <a:xfrm>
            <a:off x="10831800" y="2206977"/>
            <a:ext cx="3452043" cy="629439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5679" tIns="67836" rIns="135679" bIns="67836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Earthquake forecast: UCERF2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Structural model: CVM-S4.26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232551" y="7879078"/>
            <a:ext cx="1584960" cy="274320"/>
          </a:xfrm>
        </p:spPr>
        <p:txBody>
          <a:bodyPr/>
          <a:lstStyle/>
          <a:p>
            <a:pPr algn="l"/>
            <a:fld id="{A159CEC4-A8E1-4F11-A707-62DA653B13D9}" type="slidenum">
              <a:rPr lang="en-US" smtClean="0"/>
              <a:pPr algn="l"/>
              <a:t>4</a:t>
            </a:fld>
            <a:endParaRPr lang="en-US" sz="19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3736" y="1981200"/>
            <a:ext cx="851916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>
            <a:lvl1pPr marL="341313" indent="-341313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3600" baseline="0">
                <a:solidFill>
                  <a:srgbClr val="82151A"/>
                </a:solidFill>
                <a:latin typeface="Calibri" pitchFamily="34" charset="0"/>
                <a:ea typeface="+mn-ea"/>
                <a:cs typeface="+mn-cs"/>
              </a:defRPr>
            </a:lvl1pPr>
            <a:lvl2pPr marL="803275" indent="-355600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sz="3200" baseline="0">
                <a:solidFill>
                  <a:schemeClr val="bg2"/>
                </a:solidFill>
                <a:latin typeface="Calibri" pitchFamily="34" charset="0"/>
              </a:defRPr>
            </a:lvl2pPr>
            <a:lvl3pPr marL="1146175" indent="-285750" algn="l" rtl="0" eaLnBrk="1" fontAlgn="base" hangingPunct="1">
              <a:spcBef>
                <a:spcPts val="200"/>
              </a:spcBef>
              <a:spcAft>
                <a:spcPct val="0"/>
              </a:spcAft>
              <a:buChar char="•"/>
              <a:defRPr sz="2800" baseline="0">
                <a:solidFill>
                  <a:srgbClr val="82151A"/>
                </a:solidFill>
                <a:latin typeface="Calibri" pitchFamily="34" charset="0"/>
              </a:defRPr>
            </a:lvl3pPr>
            <a:lvl4pPr marL="1487488" indent="-249238" algn="l" rtl="0" eaLnBrk="1" fontAlgn="base" hangingPunct="1">
              <a:spcBef>
                <a:spcPts val="100"/>
              </a:spcBef>
              <a:spcAft>
                <a:spcPct val="0"/>
              </a:spcAft>
              <a:buChar char="–"/>
              <a:defRPr sz="2400" baseline="0">
                <a:solidFill>
                  <a:schemeClr val="tx1"/>
                </a:solidFill>
                <a:latin typeface="Calibri" pitchFamily="34" charset="0"/>
              </a:defRPr>
            </a:lvl4pPr>
            <a:lvl5pPr marL="1768475" indent="-214313" algn="l" rtl="0" eaLnBrk="1" fontAlgn="base" hangingPunct="1">
              <a:spcBef>
                <a:spcPts val="0"/>
              </a:spcBef>
              <a:spcAft>
                <a:spcPct val="0"/>
              </a:spcAft>
              <a:buChar char="»"/>
              <a:defRPr sz="2100" baseline="0">
                <a:solidFill>
                  <a:srgbClr val="82151A"/>
                </a:solidFill>
                <a:latin typeface="Calibri" pitchFamily="34" charset="0"/>
              </a:defRPr>
            </a:lvl5pPr>
            <a:lvl6pPr marL="3566160" indent="-36576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82151A"/>
                </a:solidFill>
                <a:latin typeface="+mn-lt"/>
              </a:defRPr>
            </a:lvl6pPr>
            <a:lvl7pPr marL="4297680" indent="-36576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82151A"/>
                </a:solidFill>
                <a:latin typeface="+mn-lt"/>
              </a:defRPr>
            </a:lvl7pPr>
            <a:lvl8pPr marL="5029200" indent="-36576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82151A"/>
                </a:solidFill>
                <a:latin typeface="+mn-lt"/>
              </a:defRPr>
            </a:lvl8pPr>
            <a:lvl9pPr marL="5760720" indent="-36576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82151A"/>
                </a:solidFill>
                <a:latin typeface="+mn-lt"/>
              </a:defRPr>
            </a:lvl9pPr>
          </a:lstStyle>
          <a:p>
            <a:r>
              <a:rPr lang="en-US" dirty="0" smtClean="0"/>
              <a:t>SCEC’s 3D physics-based PSHA platform</a:t>
            </a:r>
          </a:p>
          <a:p>
            <a:r>
              <a:rPr lang="en-US" dirty="0" smtClean="0"/>
              <a:t>7,000 ERF ruptures -&gt; 500,000 events</a:t>
            </a:r>
          </a:p>
          <a:p>
            <a:pPr lvl="1"/>
            <a:r>
              <a:rPr lang="en-US" dirty="0" smtClean="0"/>
              <a:t>Slips and hypocenter locations varied</a:t>
            </a:r>
            <a:endParaRPr lang="en-US" dirty="0"/>
          </a:p>
          <a:p>
            <a:r>
              <a:rPr lang="en-US" dirty="0" smtClean="0"/>
              <a:t>Simulating all variations is very expensive</a:t>
            </a:r>
          </a:p>
          <a:p>
            <a:r>
              <a:rPr lang="en-US" dirty="0" smtClean="0"/>
              <a:t>Instead, use seismic reciprocity</a:t>
            </a:r>
          </a:p>
          <a:p>
            <a:pPr lvl="1"/>
            <a:r>
              <a:rPr lang="en-US" dirty="0" smtClean="0"/>
              <a:t>2 simulations per site</a:t>
            </a:r>
          </a:p>
          <a:p>
            <a:pPr lvl="1"/>
            <a:r>
              <a:rPr lang="en-US" dirty="0" smtClean="0"/>
              <a:t>200-500 sites needed for map</a:t>
            </a:r>
          </a:p>
          <a:p>
            <a:pPr lvl="1"/>
            <a:r>
              <a:rPr lang="en-US" dirty="0" smtClean="0"/>
              <a:t>Reduces computation by ~</a:t>
            </a:r>
            <a:r>
              <a:rPr lang="en-US" dirty="0"/>
              <a:t>5</a:t>
            </a:r>
            <a:r>
              <a:rPr lang="en-US" dirty="0" smtClean="0"/>
              <a:t>00x</a:t>
            </a:r>
          </a:p>
          <a:p>
            <a:r>
              <a:rPr lang="en-US" dirty="0" smtClean="0"/>
              <a:t>Interpolate using GMPEs to produce map</a:t>
            </a:r>
          </a:p>
        </p:txBody>
      </p:sp>
    </p:spTree>
    <p:extLst>
      <p:ext uri="{BB962C8B-B14F-4D97-AF65-F5344CB8AC3E}">
        <p14:creationId xmlns:p14="http://schemas.microsoft.com/office/powerpoint/2010/main" val="24033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Data Flow</a:t>
            </a:r>
            <a:endParaRPr lang="en-US" dirty="0"/>
          </a:p>
        </p:txBody>
      </p:sp>
      <p:grpSp>
        <p:nvGrpSpPr>
          <p:cNvPr id="44" name="Group 21"/>
          <p:cNvGrpSpPr/>
          <p:nvPr/>
        </p:nvGrpSpPr>
        <p:grpSpPr>
          <a:xfrm>
            <a:off x="6187423" y="5867400"/>
            <a:ext cx="2847974" cy="1818620"/>
            <a:chOff x="5867400" y="1524000"/>
            <a:chExt cx="2847975" cy="1818618"/>
          </a:xfrm>
        </p:grpSpPr>
        <p:grpSp>
          <p:nvGrpSpPr>
            <p:cNvPr id="45" name="Group 29"/>
            <p:cNvGrpSpPr>
              <a:grpSpLocks/>
            </p:cNvGrpSpPr>
            <p:nvPr/>
          </p:nvGrpSpPr>
          <p:grpSpPr bwMode="auto">
            <a:xfrm>
              <a:off x="5867400" y="1524000"/>
              <a:ext cx="2847975" cy="1295400"/>
              <a:chOff x="5762480" y="2514600"/>
              <a:chExt cx="2848120" cy="1295400"/>
            </a:xfrm>
          </p:grpSpPr>
          <p:sp>
            <p:nvSpPr>
              <p:cNvPr id="47" name="Rectangle 41"/>
              <p:cNvSpPr>
                <a:spLocks noChangeArrowheads="1"/>
              </p:cNvSpPr>
              <p:nvPr/>
            </p:nvSpPr>
            <p:spPr bwMode="auto">
              <a:xfrm>
                <a:off x="6248400" y="2514600"/>
                <a:ext cx="2362200" cy="12954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/>
              </a:p>
            </p:txBody>
          </p:sp>
          <p:pic>
            <p:nvPicPr>
              <p:cNvPr id="48" name="Picture 2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762480" y="2615318"/>
                <a:ext cx="2743200" cy="1047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6" name="TextBox 30"/>
            <p:cNvSpPr txBox="1">
              <a:spLocks noChangeArrowheads="1"/>
            </p:cNvSpPr>
            <p:nvPr/>
          </p:nvSpPr>
          <p:spPr bwMode="auto">
            <a:xfrm>
              <a:off x="6469406" y="2819399"/>
              <a:ext cx="2202848" cy="523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500,000 Seismograms</a:t>
              </a:r>
            </a:p>
            <a:p>
              <a:pPr algn="ctr"/>
              <a:r>
                <a:rPr lang="en-US" sz="1400" b="1" dirty="0">
                  <a:solidFill>
                    <a:srgbClr val="000000"/>
                  </a:solidFill>
                </a:rPr>
                <a:t>75M intensity measures</a:t>
              </a:r>
            </a:p>
          </p:txBody>
        </p:sp>
      </p:grpSp>
      <p:sp>
        <p:nvSpPr>
          <p:cNvPr id="49" name="Line 26"/>
          <p:cNvSpPr>
            <a:spLocks noChangeShapeType="1"/>
          </p:cNvSpPr>
          <p:nvPr/>
        </p:nvSpPr>
        <p:spPr bwMode="auto">
          <a:xfrm rot="5400000" flipH="1" flipV="1">
            <a:off x="6748272" y="3474542"/>
            <a:ext cx="0" cy="694944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 rot="5400000" flipH="1" flipV="1">
            <a:off x="4386112" y="3593414"/>
            <a:ext cx="0" cy="4572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2533561" y="3405111"/>
            <a:ext cx="1534891" cy="90920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UCVM</a:t>
            </a:r>
          </a:p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(poster 302)</a:t>
            </a: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4718002" y="3463923"/>
            <a:ext cx="1530397" cy="8503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AWP-ODC</a:t>
            </a:r>
          </a:p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(poster 279)</a:t>
            </a:r>
            <a:endParaRPr lang="en-US" sz="1600" b="1" dirty="0">
              <a:solidFill>
                <a:srgbClr val="800000"/>
              </a:solidFill>
              <a:cs typeface="Arial" pitchFamily="34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7197492" y="3463923"/>
            <a:ext cx="1489308" cy="8503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Seismogram Synthesis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28712" y="4271839"/>
            <a:ext cx="1954888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Mesh generation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cs typeface="Arial" pitchFamily="34" charset="0"/>
              </a:rPr>
              <a:t>1 job per site</a:t>
            </a:r>
          </a:p>
          <a:p>
            <a:pPr algn="ctr"/>
            <a:r>
              <a:rPr lang="en-US" sz="1200" b="1" i="1" dirty="0">
                <a:cs typeface="Arial" pitchFamily="34" charset="0"/>
              </a:rPr>
              <a:t>MPI, </a:t>
            </a:r>
            <a:r>
              <a:rPr lang="en-US" sz="1200" b="1" i="1" dirty="0" smtClean="0">
                <a:cs typeface="Arial" pitchFamily="34" charset="0"/>
              </a:rPr>
              <a:t>1500-4000 cores</a:t>
            </a:r>
            <a:endParaRPr lang="en-US" sz="1600" b="1" i="1" dirty="0"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05612" y="4271839"/>
            <a:ext cx="2111963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SGT computation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2 jobs per site</a:t>
            </a:r>
          </a:p>
          <a:p>
            <a:pPr algn="ctr"/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MPI, </a:t>
            </a:r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200-800 </a:t>
            </a:r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GPUs</a:t>
            </a:r>
            <a:endParaRPr lang="en-US" sz="16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94504" y="4271839"/>
            <a:ext cx="2777030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Post-processing</a:t>
            </a:r>
          </a:p>
          <a:p>
            <a:pPr algn="ctr"/>
            <a:r>
              <a:rPr lang="en-US" sz="1600" b="1" dirty="0" smtClean="0">
                <a:solidFill>
                  <a:srgbClr val="800000"/>
                </a:solidFill>
                <a:latin typeface="Arial"/>
                <a:cs typeface="Arial"/>
              </a:rPr>
              <a:t>500,000 </a:t>
            </a:r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jobs per site</a:t>
            </a:r>
          </a:p>
          <a:p>
            <a:pPr algn="ctr"/>
            <a:r>
              <a:rPr lang="en-US" sz="1200" b="1" dirty="0"/>
              <a:t>MPI master/worker, 3712 cores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 rot="5400000" flipH="1" flipV="1">
            <a:off x="9175934" y="3450370"/>
            <a:ext cx="1" cy="69813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26"/>
          <p:cNvSpPr>
            <a:spLocks noChangeShapeType="1"/>
          </p:cNvSpPr>
          <p:nvPr/>
        </p:nvSpPr>
        <p:spPr bwMode="auto">
          <a:xfrm rot="10800000" flipV="1">
            <a:off x="10333800" y="5102769"/>
            <a:ext cx="0" cy="57565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Rectangle 14"/>
          <p:cNvSpPr>
            <a:spLocks noChangeArrowheads="1"/>
          </p:cNvSpPr>
          <p:nvPr/>
        </p:nvSpPr>
        <p:spPr bwMode="auto">
          <a:xfrm>
            <a:off x="9613394" y="3352800"/>
            <a:ext cx="1435606" cy="96151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Data </a:t>
            </a:r>
          </a:p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Product Generation</a:t>
            </a:r>
            <a:endParaRPr lang="en-US" sz="1600" b="1" dirty="0">
              <a:solidFill>
                <a:srgbClr val="800000"/>
              </a:solidFill>
              <a:latin typeface="Times New Roman" pitchFamily="-106" charset="0"/>
            </a:endParaRPr>
          </a:p>
        </p:txBody>
      </p:sp>
      <p:sp>
        <p:nvSpPr>
          <p:cNvPr id="60" name="Line 26"/>
          <p:cNvSpPr>
            <a:spLocks noChangeShapeType="1"/>
          </p:cNvSpPr>
          <p:nvPr/>
        </p:nvSpPr>
        <p:spPr bwMode="auto">
          <a:xfrm rot="10800000" flipH="1" flipV="1">
            <a:off x="7942146" y="5092894"/>
            <a:ext cx="0" cy="62131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9419421" y="4271839"/>
            <a:ext cx="1858179" cy="830930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Populate DB, construct </a:t>
            </a:r>
            <a:r>
              <a:rPr lang="en-US" sz="1600" b="1" i="1" dirty="0" smtClean="0">
                <a:latin typeface="Times"/>
                <a:cs typeface="Times"/>
              </a:rPr>
              <a:t>images</a:t>
            </a:r>
            <a:endParaRPr lang="en-US" sz="1600" b="1" i="1" dirty="0">
              <a:latin typeface="Times"/>
              <a:cs typeface="Times"/>
            </a:endParaRP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6 jobs per site</a:t>
            </a:r>
          </a:p>
        </p:txBody>
      </p:sp>
      <p:sp>
        <p:nvSpPr>
          <p:cNvPr id="63" name="Line 26"/>
          <p:cNvSpPr>
            <a:spLocks noChangeShapeType="1"/>
          </p:cNvSpPr>
          <p:nvPr/>
        </p:nvSpPr>
        <p:spPr bwMode="auto">
          <a:xfrm rot="10800000" flipH="1">
            <a:off x="3243113" y="5092894"/>
            <a:ext cx="0" cy="557919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2176312" y="5759169"/>
            <a:ext cx="2107291" cy="1691912"/>
            <a:chOff x="1376950" y="3581400"/>
            <a:chExt cx="2107290" cy="169191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6950" y="3590560"/>
              <a:ext cx="2107287" cy="1682752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sp>
          <p:nvSpPr>
            <p:cNvPr id="66" name="TextBox 65"/>
            <p:cNvSpPr txBox="1"/>
            <p:nvPr/>
          </p:nvSpPr>
          <p:spPr>
            <a:xfrm>
              <a:off x="2760733" y="3581400"/>
              <a:ext cx="723507" cy="307777"/>
            </a:xfrm>
            <a:prstGeom prst="rect">
              <a:avLst/>
            </a:prstGeom>
            <a:noFill/>
            <a:effectLst>
              <a:outerShdw blurRad="25400" dist="127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bg1"/>
                  </a:solidFill>
                </a:rPr>
                <a:t>CVM-S4.26</a:t>
              </a:r>
            </a:p>
            <a:p>
              <a:pPr algn="ctr"/>
              <a:r>
                <a:rPr lang="en-US" sz="700" b="1" i="1" dirty="0">
                  <a:solidFill>
                    <a:schemeClr val="bg1"/>
                  </a:solidFill>
                </a:rPr>
                <a:t>z</a:t>
              </a:r>
              <a:r>
                <a:rPr lang="en-US" sz="700" b="1" dirty="0">
                  <a:solidFill>
                    <a:schemeClr val="bg1"/>
                  </a:solidFill>
                </a:rPr>
                <a:t> = 6 km</a:t>
              </a:r>
            </a:p>
          </p:txBody>
        </p:sp>
      </p:grpSp>
      <p:sp>
        <p:nvSpPr>
          <p:cNvPr id="67" name="Text Box 21"/>
          <p:cNvSpPr txBox="1">
            <a:spLocks noChangeArrowheads="1"/>
          </p:cNvSpPr>
          <p:nvPr/>
        </p:nvSpPr>
        <p:spPr bwMode="auto">
          <a:xfrm>
            <a:off x="1981200" y="7469515"/>
            <a:ext cx="2514600" cy="30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Community Velocity Model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575874" y="3548258"/>
            <a:ext cx="1177726" cy="538542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12 TB </a:t>
            </a:r>
          </a:p>
          <a:p>
            <a:pPr algn="ctr">
              <a:spcBef>
                <a:spcPts val="600"/>
              </a:spcBef>
            </a:pPr>
            <a:r>
              <a:rPr lang="en-US" sz="1200" dirty="0">
                <a:latin typeface="Arial"/>
                <a:cs typeface="Arial"/>
              </a:rPr>
              <a:t>data transfer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0" y="1981200"/>
            <a:ext cx="2334709" cy="3334868"/>
            <a:chOff x="0" y="2967470"/>
            <a:chExt cx="1945590" cy="2779051"/>
          </a:xfrm>
        </p:grpSpPr>
        <p:pic>
          <p:nvPicPr>
            <p:cNvPr id="70" name="Picture 2" descr="04-UCERF-FaultProbs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038933"/>
              <a:ext cx="1828800" cy="209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Rectangle 70"/>
            <p:cNvSpPr/>
            <p:nvPr/>
          </p:nvSpPr>
          <p:spPr bwMode="auto">
            <a:xfrm>
              <a:off x="1183590" y="2967470"/>
              <a:ext cx="762000" cy="99493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95574" eaLnBrk="0" hangingPunct="0">
                <a:spcBef>
                  <a:spcPct val="50000"/>
                </a:spcBef>
              </a:pPr>
              <a:endParaRPr lang="en-US" sz="160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sp>
          <p:nvSpPr>
            <p:cNvPr id="72" name="Text Box 21"/>
            <p:cNvSpPr txBox="1">
              <a:spLocks noChangeArrowheads="1"/>
            </p:cNvSpPr>
            <p:nvPr/>
          </p:nvSpPr>
          <p:spPr bwMode="auto">
            <a:xfrm>
              <a:off x="0" y="5130969"/>
              <a:ext cx="1640790" cy="615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70000"/>
                </a:spcBef>
                <a:defRPr/>
              </a:pPr>
              <a:r>
                <a:rPr lang="en-US" sz="14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Uniform California Earthquake Rupture Forecast</a:t>
              </a:r>
            </a:p>
          </p:txBody>
        </p:sp>
      </p:grpSp>
      <p:sp>
        <p:nvSpPr>
          <p:cNvPr id="73" name="Line 26"/>
          <p:cNvSpPr>
            <a:spLocks noChangeShapeType="1"/>
          </p:cNvSpPr>
          <p:nvPr/>
        </p:nvSpPr>
        <p:spPr bwMode="auto">
          <a:xfrm rot="5400000" flipV="1">
            <a:off x="2276876" y="3645249"/>
            <a:ext cx="0" cy="353528"/>
          </a:xfrm>
          <a:prstGeom prst="line">
            <a:avLst/>
          </a:prstGeom>
          <a:noFill/>
          <a:ln w="3175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889" y="1752600"/>
            <a:ext cx="1820123" cy="1084010"/>
          </a:xfrm>
          <a:prstGeom prst="rect">
            <a:avLst/>
          </a:prstGeom>
        </p:spPr>
      </p:pic>
      <p:sp>
        <p:nvSpPr>
          <p:cNvPr id="75" name="Line 26"/>
          <p:cNvSpPr>
            <a:spLocks noChangeShapeType="1"/>
          </p:cNvSpPr>
          <p:nvPr/>
        </p:nvSpPr>
        <p:spPr bwMode="auto">
          <a:xfrm flipH="1">
            <a:off x="7804844" y="2918006"/>
            <a:ext cx="0" cy="452004"/>
          </a:xfrm>
          <a:prstGeom prst="line">
            <a:avLst/>
          </a:prstGeom>
          <a:noFill/>
          <a:ln w="3175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257800" y="1905000"/>
            <a:ext cx="1815524" cy="756963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Graves-</a:t>
            </a:r>
            <a:r>
              <a:rPr lang="en-US" sz="1400" b="1" dirty="0" err="1">
                <a:solidFill>
                  <a:srgbClr val="000000"/>
                </a:solidFill>
              </a:rPr>
              <a:t>Pitarka</a:t>
            </a:r>
            <a:r>
              <a:rPr lang="en-US" sz="1400" b="1" dirty="0">
                <a:solidFill>
                  <a:srgbClr val="000000"/>
                </a:solidFill>
              </a:rPr>
              <a:t> kinematic rupture </a:t>
            </a:r>
            <a:r>
              <a:rPr lang="en-US" sz="1400" b="1" dirty="0" smtClean="0">
                <a:solidFill>
                  <a:srgbClr val="000000"/>
                </a:solidFill>
              </a:rPr>
              <a:t>generator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1026" name="Picture 2" descr="https://scec.usc.edu/scecwiki/images/6/6a/CS_Map_2s_Study_15_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759" y="2355047"/>
            <a:ext cx="4213898" cy="380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up 89"/>
          <p:cNvGrpSpPr/>
          <p:nvPr/>
        </p:nvGrpSpPr>
        <p:grpSpPr>
          <a:xfrm>
            <a:off x="9448784" y="5867400"/>
            <a:ext cx="1809158" cy="1502836"/>
            <a:chOff x="3581400" y="1447800"/>
            <a:chExt cx="1809162" cy="1502834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1400" y="1447800"/>
              <a:ext cx="1803400" cy="1502834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sp>
          <p:nvSpPr>
            <p:cNvPr id="92" name="TextBox 30"/>
            <p:cNvSpPr txBox="1">
              <a:spLocks noChangeArrowheads="1"/>
            </p:cNvSpPr>
            <p:nvPr/>
          </p:nvSpPr>
          <p:spPr bwMode="auto">
            <a:xfrm>
              <a:off x="4343402" y="1524000"/>
              <a:ext cx="104716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</a:rPr>
                <a:t>hazard curves</a:t>
              </a: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1668719" y="2362200"/>
            <a:ext cx="2700469" cy="356853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0000"/>
                </a:solidFill>
              </a:rPr>
              <a:t>CyberShake</a:t>
            </a:r>
            <a:r>
              <a:rPr lang="en-US" sz="1600" b="1" dirty="0" smtClean="0">
                <a:solidFill>
                  <a:srgbClr val="000000"/>
                </a:solidFill>
              </a:rPr>
              <a:t> Hazard Map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94" name="Line 26"/>
          <p:cNvSpPr>
            <a:spLocks noChangeShapeType="1"/>
          </p:cNvSpPr>
          <p:nvPr/>
        </p:nvSpPr>
        <p:spPr bwMode="auto">
          <a:xfrm rot="5400000" flipH="1" flipV="1">
            <a:off x="10575351" y="4862143"/>
            <a:ext cx="1109820" cy="61971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5</a:t>
            </a:fld>
            <a:endParaRPr lang="en-US" sz="1900"/>
          </a:p>
        </p:txBody>
      </p:sp>
      <p:sp>
        <p:nvSpPr>
          <p:cNvPr id="62" name="Line 26"/>
          <p:cNvSpPr>
            <a:spLocks noChangeShapeType="1"/>
          </p:cNvSpPr>
          <p:nvPr/>
        </p:nvSpPr>
        <p:spPr bwMode="auto">
          <a:xfrm rot="5400000" flipV="1">
            <a:off x="3327657" y="356690"/>
            <a:ext cx="0" cy="3825916"/>
          </a:xfrm>
          <a:prstGeom prst="line">
            <a:avLst/>
          </a:prstGeom>
          <a:noFill/>
          <a:ln w="3175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1316828" y="6049662"/>
            <a:ext cx="3313572" cy="1341738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Most recent </a:t>
            </a:r>
            <a:r>
              <a:rPr lang="en-US" sz="2000" b="1" dirty="0" err="1" smtClean="0">
                <a:solidFill>
                  <a:srgbClr val="000000"/>
                </a:solidFill>
              </a:rPr>
              <a:t>CyberShake</a:t>
            </a:r>
            <a:r>
              <a:rPr lang="en-US" sz="2000" b="1" dirty="0" smtClean="0">
                <a:solidFill>
                  <a:srgbClr val="000000"/>
                </a:solidFill>
              </a:rPr>
              <a:t> study took 4 weeks of real time and used 21 million core-hours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6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1" b="22031"/>
          <a:stretch/>
        </p:blipFill>
        <p:spPr bwMode="auto">
          <a:xfrm>
            <a:off x="10287000" y="2057400"/>
            <a:ext cx="3452436" cy="270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Data Layers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6</a:t>
            </a:fld>
            <a:endParaRPr lang="en-US" sz="1900" dirty="0"/>
          </a:p>
        </p:txBody>
      </p:sp>
      <p:pic>
        <p:nvPicPr>
          <p:cNvPr id="5" name="Picture 2" descr="http://scec.usc.edu/scecwiki/images/8/84/CS_Map_2s_Study_15_4_mark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060267" cy="36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1625025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Hazard Map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86400" y="1625025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Hazard Curve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58400" y="1625025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Disaggregation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4399" y="7492425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Seismograms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7492425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Intensity Measures</a:t>
            </a:r>
            <a:endParaRPr lang="en-US" sz="3200" dirty="0"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540" y="2246531"/>
            <a:ext cx="3547460" cy="273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/>
          <p:cNvCxnSpPr>
            <a:stCxn id="21" idx="0"/>
          </p:cNvCxnSpPr>
          <p:nvPr/>
        </p:nvCxnSpPr>
        <p:spPr bwMode="auto">
          <a:xfrm flipV="1">
            <a:off x="2092695" y="2246531"/>
            <a:ext cx="3546105" cy="1349971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stCxn id="21" idx="4"/>
          </p:cNvCxnSpPr>
          <p:nvPr/>
        </p:nvCxnSpPr>
        <p:spPr bwMode="auto">
          <a:xfrm>
            <a:off x="2092695" y="3790950"/>
            <a:ext cx="3546105" cy="1009650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Oval 20"/>
          <p:cNvSpPr/>
          <p:nvPr/>
        </p:nvSpPr>
        <p:spPr bwMode="auto">
          <a:xfrm>
            <a:off x="1981200" y="3596502"/>
            <a:ext cx="222990" cy="194448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5969000" y="3696113"/>
            <a:ext cx="3022600" cy="0"/>
          </a:xfrm>
          <a:prstGeom prst="line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Oval 33"/>
          <p:cNvSpPr/>
          <p:nvPr/>
        </p:nvSpPr>
        <p:spPr bwMode="auto">
          <a:xfrm>
            <a:off x="6455162" y="3594763"/>
            <a:ext cx="222990" cy="194448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V="1">
            <a:off x="6544142" y="2382917"/>
            <a:ext cx="4126464" cy="1211846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Arrow Connector 39"/>
          <p:cNvCxnSpPr/>
          <p:nvPr/>
        </p:nvCxnSpPr>
        <p:spPr bwMode="auto">
          <a:xfrm>
            <a:off x="6556363" y="3789211"/>
            <a:ext cx="4266643" cy="770496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Oval 38"/>
          <p:cNvSpPr/>
          <p:nvPr/>
        </p:nvSpPr>
        <p:spPr bwMode="auto">
          <a:xfrm>
            <a:off x="10972800" y="2590800"/>
            <a:ext cx="685800" cy="12192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893" y="5100775"/>
            <a:ext cx="1859507" cy="25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209299" y="7492425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Rupture Realization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41" name="5-Point Star 40"/>
          <p:cNvSpPr/>
          <p:nvPr/>
        </p:nvSpPr>
        <p:spPr bwMode="auto">
          <a:xfrm>
            <a:off x="12058366" y="6897233"/>
            <a:ext cx="304800" cy="245095"/>
          </a:xfrm>
          <a:prstGeom prst="star5">
            <a:avLst/>
          </a:prstGeom>
          <a:solidFill>
            <a:srgbClr val="7030A0"/>
          </a:solidFill>
          <a:ln w="12700"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5002" r="7132" b="4569"/>
          <a:stretch/>
        </p:blipFill>
        <p:spPr bwMode="auto">
          <a:xfrm>
            <a:off x="5534867" y="5278272"/>
            <a:ext cx="4102932" cy="218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t="4534" r="6082"/>
          <a:stretch/>
        </p:blipFill>
        <p:spPr bwMode="auto">
          <a:xfrm>
            <a:off x="533400" y="5518162"/>
            <a:ext cx="3581400" cy="194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Straight Arrow Connector 24"/>
          <p:cNvCxnSpPr/>
          <p:nvPr/>
        </p:nvCxnSpPr>
        <p:spPr bwMode="auto">
          <a:xfrm flipH="1" flipV="1">
            <a:off x="10972801" y="3276600"/>
            <a:ext cx="457200" cy="1824176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11630378" y="2921516"/>
            <a:ext cx="1295400" cy="2179259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ight Arrow 22"/>
          <p:cNvSpPr/>
          <p:nvPr/>
        </p:nvSpPr>
        <p:spPr bwMode="auto">
          <a:xfrm rot="10800000">
            <a:off x="9790198" y="6019800"/>
            <a:ext cx="1335002" cy="646567"/>
          </a:xfrm>
          <a:prstGeom prst="rightArrow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37" name="Right Arrow 36"/>
          <p:cNvSpPr/>
          <p:nvPr/>
        </p:nvSpPr>
        <p:spPr bwMode="auto">
          <a:xfrm rot="10800000">
            <a:off x="4126666" y="6096000"/>
            <a:ext cx="1283534" cy="648833"/>
          </a:xfrm>
          <a:prstGeom prst="rightArrow">
            <a:avLst/>
          </a:prstGeom>
          <a:solidFill>
            <a:srgbClr val="BABEB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8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21" grpId="0" animBg="1"/>
      <p:bldP spid="34" grpId="0" animBg="1"/>
      <p:bldP spid="39" grpId="0" animBg="1"/>
      <p:bldP spid="9" grpId="0"/>
      <p:bldP spid="41" grpId="0" animBg="1"/>
      <p:bldP spid="23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Workflows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10439400" cy="579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Scientific workflow </a:t>
            </a:r>
            <a:r>
              <a:rPr lang="en-US" dirty="0"/>
              <a:t>tools </a:t>
            </a:r>
            <a:r>
              <a:rPr lang="en-US" dirty="0" smtClean="0"/>
              <a:t>orchestrate </a:t>
            </a:r>
            <a:r>
              <a:rPr lang="en-US" dirty="0" err="1" smtClean="0"/>
              <a:t>CyberShake</a:t>
            </a:r>
            <a:r>
              <a:rPr lang="en-US" dirty="0" smtClean="0"/>
              <a:t> simulations</a:t>
            </a:r>
            <a:endParaRPr lang="en-US" dirty="0"/>
          </a:p>
          <a:p>
            <a:pPr lvl="1"/>
            <a:r>
              <a:rPr lang="en-US" dirty="0" smtClean="0"/>
              <a:t>Pegasus-WMS, </a:t>
            </a:r>
            <a:r>
              <a:rPr lang="en-US" dirty="0" err="1"/>
              <a:t>HTCondor</a:t>
            </a:r>
            <a:r>
              <a:rPr lang="en-US" dirty="0"/>
              <a:t>, Globus</a:t>
            </a:r>
          </a:p>
          <a:p>
            <a:pPr lvl="1"/>
            <a:r>
              <a:rPr lang="en-US" dirty="0" smtClean="0"/>
              <a:t>Create description </a:t>
            </a:r>
            <a:r>
              <a:rPr lang="en-US" dirty="0"/>
              <a:t>of workflow with files and dependencies</a:t>
            </a:r>
          </a:p>
          <a:p>
            <a:pPr lvl="1"/>
            <a:r>
              <a:rPr lang="en-US" dirty="0"/>
              <a:t>Tools then manage real-time execution of workflow</a:t>
            </a:r>
          </a:p>
          <a:p>
            <a:r>
              <a:rPr lang="en-US" dirty="0" smtClean="0"/>
              <a:t>Automation: supports </a:t>
            </a:r>
            <a:r>
              <a:rPr lang="en-US" dirty="0"/>
              <a:t>running </a:t>
            </a:r>
            <a:r>
              <a:rPr lang="en-US" dirty="0" smtClean="0"/>
              <a:t>millions of jobs over weeks</a:t>
            </a:r>
            <a:endParaRPr lang="en-US" dirty="0"/>
          </a:p>
          <a:p>
            <a:r>
              <a:rPr lang="en-US" dirty="0"/>
              <a:t>Data </a:t>
            </a:r>
            <a:r>
              <a:rPr lang="en-US" dirty="0" smtClean="0"/>
              <a:t>management: files </a:t>
            </a:r>
            <a:r>
              <a:rPr lang="en-US" dirty="0"/>
              <a:t>are automatically </a:t>
            </a:r>
            <a:r>
              <a:rPr lang="en-US" dirty="0" smtClean="0"/>
              <a:t>staged in </a:t>
            </a:r>
            <a:r>
              <a:rPr lang="en-US" dirty="0"/>
              <a:t>and </a:t>
            </a:r>
            <a:r>
              <a:rPr lang="en-US" dirty="0" smtClean="0"/>
              <a:t>out</a:t>
            </a:r>
            <a:endParaRPr lang="en-US" dirty="0"/>
          </a:p>
          <a:p>
            <a:r>
              <a:rPr lang="en-US" dirty="0"/>
              <a:t>Resource </a:t>
            </a:r>
            <a:r>
              <a:rPr lang="en-US" dirty="0" smtClean="0"/>
              <a:t>provisioning: jobs submitted to </a:t>
            </a:r>
            <a:r>
              <a:rPr lang="en-US" dirty="0"/>
              <a:t>multiple </a:t>
            </a:r>
            <a:r>
              <a:rPr lang="en-US" dirty="0" smtClean="0"/>
              <a:t>clusters</a:t>
            </a:r>
          </a:p>
          <a:p>
            <a:r>
              <a:rPr lang="en-US" dirty="0" smtClean="0"/>
              <a:t>Enabled </a:t>
            </a:r>
            <a:r>
              <a:rPr lang="en-US" dirty="0"/>
              <a:t>SCEC to scale </a:t>
            </a:r>
            <a:r>
              <a:rPr lang="en-US" dirty="0" err="1"/>
              <a:t>CyberShake</a:t>
            </a:r>
            <a:r>
              <a:rPr lang="en-US" dirty="0"/>
              <a:t> since </a:t>
            </a:r>
            <a:r>
              <a:rPr lang="en-US" dirty="0" smtClean="0"/>
              <a:t>2007</a:t>
            </a:r>
          </a:p>
          <a:p>
            <a:pPr lvl="1"/>
            <a:r>
              <a:rPr lang="en-US" dirty="0" smtClean="0"/>
              <a:t>100 million core-hours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 billion two-component seismograms</a:t>
            </a:r>
          </a:p>
          <a:p>
            <a:pPr lvl="1"/>
            <a:r>
              <a:rPr lang="en-US" dirty="0" smtClean="0"/>
              <a:t>210 billion intensity measures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7</a:t>
            </a:fld>
            <a:endParaRPr lang="en-US" sz="19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r="19102"/>
          <a:stretch/>
        </p:blipFill>
        <p:spPr bwMode="auto">
          <a:xfrm>
            <a:off x="10367669" y="1981200"/>
            <a:ext cx="4262730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616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1.0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7376160" cy="5791200"/>
          </a:xfrm>
        </p:spPr>
        <p:txBody>
          <a:bodyPr/>
          <a:lstStyle/>
          <a:p>
            <a:r>
              <a:rPr lang="en-US" dirty="0" smtClean="0"/>
              <a:t>April-June 2009</a:t>
            </a:r>
          </a:p>
          <a:p>
            <a:r>
              <a:rPr lang="en-US" dirty="0" smtClean="0"/>
              <a:t>223 sites in Southern California</a:t>
            </a:r>
          </a:p>
          <a:p>
            <a:r>
              <a:rPr lang="en-US" dirty="0" smtClean="0"/>
              <a:t>0.5 Hz </a:t>
            </a:r>
          </a:p>
          <a:p>
            <a:r>
              <a:rPr lang="en-US" dirty="0" smtClean="0"/>
              <a:t>UCERF 2</a:t>
            </a:r>
          </a:p>
          <a:p>
            <a:r>
              <a:rPr lang="en-US" dirty="0" smtClean="0"/>
              <a:t>Graves &amp; </a:t>
            </a:r>
            <a:r>
              <a:rPr lang="en-US" dirty="0" err="1" smtClean="0"/>
              <a:t>Pitarka</a:t>
            </a:r>
            <a:r>
              <a:rPr lang="en-US" dirty="0" smtClean="0"/>
              <a:t> 2007 rupture generator</a:t>
            </a:r>
          </a:p>
          <a:p>
            <a:r>
              <a:rPr lang="en-US" dirty="0" smtClean="0"/>
              <a:t>Velocity models:</a:t>
            </a:r>
          </a:p>
          <a:p>
            <a:pPr lvl="1"/>
            <a:r>
              <a:rPr lang="en-US" dirty="0" smtClean="0"/>
              <a:t>CVM-S4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8</a:t>
            </a:fld>
            <a:endParaRPr lang="en-US" sz="19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t="4124" r="9094"/>
          <a:stretch/>
        </p:blipFill>
        <p:spPr bwMode="auto">
          <a:xfrm>
            <a:off x="7848600" y="1905000"/>
            <a:ext cx="6395610" cy="605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95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2.2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9</a:t>
            </a:fld>
            <a:endParaRPr lang="en-US" sz="19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8257667" cy="5791200"/>
          </a:xfrm>
        </p:spPr>
        <p:txBody>
          <a:bodyPr/>
          <a:lstStyle/>
          <a:p>
            <a:r>
              <a:rPr lang="en-US" dirty="0" smtClean="0"/>
              <a:t>October 2012 – March 2013</a:t>
            </a:r>
          </a:p>
          <a:p>
            <a:r>
              <a:rPr lang="en-US" dirty="0" smtClean="0"/>
              <a:t>223 sites in Southern California</a:t>
            </a:r>
          </a:p>
          <a:p>
            <a:r>
              <a:rPr lang="en-US" dirty="0" smtClean="0"/>
              <a:t>0.5 Hz </a:t>
            </a:r>
          </a:p>
          <a:p>
            <a:r>
              <a:rPr lang="en-US" dirty="0" smtClean="0"/>
              <a:t>UCERF 2</a:t>
            </a:r>
          </a:p>
          <a:p>
            <a:r>
              <a:rPr lang="en-US" dirty="0" smtClean="0"/>
              <a:t>Graves &amp; </a:t>
            </a:r>
            <a:r>
              <a:rPr lang="en-US" dirty="0" err="1" smtClean="0"/>
              <a:t>Pitarka</a:t>
            </a:r>
            <a:r>
              <a:rPr lang="en-US" dirty="0" smtClean="0"/>
              <a:t> </a:t>
            </a:r>
            <a:r>
              <a:rPr lang="en-US" b="1" dirty="0" smtClean="0"/>
              <a:t>2010</a:t>
            </a:r>
            <a:r>
              <a:rPr lang="en-US" dirty="0" smtClean="0"/>
              <a:t> rupture generator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Velocity models:</a:t>
            </a:r>
          </a:p>
          <a:p>
            <a:pPr lvl="1"/>
            <a:r>
              <a:rPr lang="en-US" dirty="0" smtClean="0"/>
              <a:t>CVM-S4</a:t>
            </a:r>
            <a:endParaRPr lang="en-US" dirty="0"/>
          </a:p>
        </p:txBody>
      </p:sp>
      <p:pic>
        <p:nvPicPr>
          <p:cNvPr id="2050" name="Picture 2" descr="http://opensha.usc.edu/ftp/kmilner/cybershake/study_2.2/3_sec_SA_2_percent_in_50/cs_1.1_map/interpolated_marks.300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6859" r="13097"/>
          <a:stretch/>
        </p:blipFill>
        <p:spPr bwMode="auto">
          <a:xfrm>
            <a:off x="8501507" y="1894340"/>
            <a:ext cx="5900293" cy="610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53349" r="8460" b="30131"/>
          <a:stretch/>
        </p:blipFill>
        <p:spPr bwMode="auto">
          <a:xfrm>
            <a:off x="489097" y="5105400"/>
            <a:ext cx="7740503" cy="78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t="54242" r="8459" b="30354"/>
          <a:stretch/>
        </p:blipFill>
        <p:spPr bwMode="auto">
          <a:xfrm>
            <a:off x="489097" y="6352954"/>
            <a:ext cx="7740503" cy="73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4359349" y="5867400"/>
            <a:ext cx="0" cy="461824"/>
          </a:xfrm>
          <a:prstGeom prst="straightConnector1">
            <a:avLst/>
          </a:prstGeom>
          <a:solidFill>
            <a:srgbClr val="BABEB6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571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CEC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FF00FF"/>
      </a:hlink>
      <a:folHlink>
        <a:srgbClr val="0000FF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BEB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BEB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SCEC.new.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CEC.new.bann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9017</TotalTime>
  <Words>953</Words>
  <Application>Microsoft Office PowerPoint</Application>
  <PresentationFormat>Custom</PresentationFormat>
  <Paragraphs>272</Paragraphs>
  <Slides>24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SCEC</vt:lpstr>
      <vt:lpstr>Equation</vt:lpstr>
      <vt:lpstr>10 years of CyberShake: Where are we now and where are we going with physics-based PSHA?</vt:lpstr>
      <vt:lpstr>Probabilistic Seismic Hazard Analysis (PSHA)</vt:lpstr>
      <vt:lpstr>PSHA Approaches</vt:lpstr>
      <vt:lpstr>What is CyberShake?</vt:lpstr>
      <vt:lpstr>CyberShake Data Flow</vt:lpstr>
      <vt:lpstr>CyberShake Data Layers</vt:lpstr>
      <vt:lpstr>CyberShake Workflows</vt:lpstr>
      <vt:lpstr>CyberShake Study 1.0</vt:lpstr>
      <vt:lpstr>CyberShake Study 2.2</vt:lpstr>
      <vt:lpstr>CyberShake Study 13.4</vt:lpstr>
      <vt:lpstr>CyberShake Study 14.2</vt:lpstr>
      <vt:lpstr>CyberShake Study 15.4</vt:lpstr>
      <vt:lpstr>CyberShake Study 15.4 comparison with GMPEs</vt:lpstr>
      <vt:lpstr>Averaging-Based Factorization (Wang &amp; Jordan, BSSA, 2014)</vt:lpstr>
      <vt:lpstr>ABF comparisons</vt:lpstr>
      <vt:lpstr>Study 17.3 overview</vt:lpstr>
      <vt:lpstr>Study 17.3 results (poster 303)</vt:lpstr>
      <vt:lpstr>CyberShake and Earthquake Early Warning</vt:lpstr>
      <vt:lpstr>CyberShake for Building Engineering Applications</vt:lpstr>
      <vt:lpstr>SCEC Utilization of Ground Motion Simulation Committee</vt:lpstr>
      <vt:lpstr>CyberShake Validation</vt:lpstr>
      <vt:lpstr>Future directions</vt:lpstr>
      <vt:lpstr>Conclusion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Time-to-Solution Using Distributed   High-Throughput Mega-Workflows:  Experiences from SCEC CyberShake</dc:title>
  <dc:creator>Kevin Milner</dc:creator>
  <cp:lastModifiedBy>Scott Callaghan</cp:lastModifiedBy>
  <cp:revision>435</cp:revision>
  <cp:lastPrinted>2002-10-10T18:38:31Z</cp:lastPrinted>
  <dcterms:created xsi:type="dcterms:W3CDTF">2011-09-08T19:29:23Z</dcterms:created>
  <dcterms:modified xsi:type="dcterms:W3CDTF">2017-09-11T07:26:12Z</dcterms:modified>
</cp:coreProperties>
</file>