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8" r:id="rId5"/>
    <p:sldId id="312" r:id="rId6"/>
    <p:sldId id="366" r:id="rId7"/>
    <p:sldId id="367" r:id="rId8"/>
    <p:sldId id="380" r:id="rId9"/>
    <p:sldId id="368" r:id="rId10"/>
    <p:sldId id="369" r:id="rId11"/>
    <p:sldId id="376" r:id="rId12"/>
    <p:sldId id="370" r:id="rId13"/>
    <p:sldId id="377" r:id="rId14"/>
    <p:sldId id="373" r:id="rId15"/>
    <p:sldId id="379" r:id="rId16"/>
    <p:sldId id="374" r:id="rId17"/>
    <p:sldId id="375" r:id="rId1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FFFFF"/>
    <a:srgbClr val="FF00FF"/>
    <a:srgbClr val="FDFEDD"/>
    <a:srgbClr val="800000"/>
    <a:srgbClr val="9D171E"/>
    <a:srgbClr val="9E1C1F"/>
    <a:srgbClr val="B5B79A"/>
    <a:srgbClr val="F4FF52"/>
    <a:srgbClr val="F9D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6" autoAdjust="0"/>
    <p:restoredTop sz="93026" autoAdjust="0"/>
  </p:normalViewPr>
  <p:slideViewPr>
    <p:cSldViewPr>
      <p:cViewPr varScale="1">
        <p:scale>
          <a:sx n="86" d="100"/>
          <a:sy n="86" d="100"/>
        </p:scale>
        <p:origin x="642" y="60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4/20/2022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4/20/2022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4/20/2022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362200"/>
            <a:ext cx="12483085" cy="1920241"/>
          </a:xfrm>
        </p:spPr>
        <p:txBody>
          <a:bodyPr>
            <a:normAutofit fontScale="90000"/>
          </a:bodyPr>
          <a:lstStyle/>
          <a:p>
            <a:r>
              <a:rPr lang="en-US" dirty="0"/>
              <a:t>Verification and Validation of the Broadband </a:t>
            </a:r>
            <a:r>
              <a:rPr lang="en-US" dirty="0" err="1"/>
              <a:t>CyberShake</a:t>
            </a:r>
            <a:r>
              <a:rPr lang="en-US" dirty="0"/>
              <a:t> Platform Using Observations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458" y="4876800"/>
            <a:ext cx="11575542" cy="13258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Scott Callaghan, Christine A. Goulet, Fabio Silva, Philip J. </a:t>
            </a:r>
            <a:r>
              <a:rPr lang="en-US" dirty="0" err="1"/>
              <a:t>Maechling</a:t>
            </a:r>
            <a:r>
              <a:rPr lang="en-US" dirty="0"/>
              <a:t>, Robert W. Graves, Kim B. Olsen, </a:t>
            </a:r>
            <a:r>
              <a:rPr lang="en-US" dirty="0" err="1"/>
              <a:t>Te</a:t>
            </a:r>
            <a:r>
              <a:rPr lang="en-US" dirty="0"/>
              <a:t>-Yang Yeh, Albert </a:t>
            </a:r>
            <a:r>
              <a:rPr lang="en-US" dirty="0" err="1"/>
              <a:t>Kottke</a:t>
            </a:r>
            <a:r>
              <a:rPr lang="en-US" dirty="0"/>
              <a:t>, and Yehuda Ben-Zion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10400"/>
            <a:ext cx="11707368" cy="7620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2022 SSA Annual Meeting</a:t>
            </a:r>
          </a:p>
          <a:p>
            <a:pPr algn="l"/>
            <a:r>
              <a:rPr lang="en-US" sz="2000" dirty="0"/>
              <a:t>Wednesday, April 20, 2022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FB90-E15D-4849-BAE9-833FD9A2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BB CS vs 1D BBP, same Vs30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DD96-2DB6-40D2-B5B7-F849A170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0C97-34B0-4F12-89F2-3437F7C1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846A9-7D94-4F7C-947A-B70561DA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DE70830-25EF-40AF-AB2D-980FD86B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1"/>
          <a:stretch/>
        </p:blipFill>
        <p:spPr>
          <a:xfrm>
            <a:off x="2397889" y="990600"/>
            <a:ext cx="10175110" cy="2077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BBC5E5-8142-4A04-B48F-7C2B9999E8F0}"/>
              </a:ext>
            </a:extLst>
          </p:cNvPr>
          <p:cNvSpPr txBox="1"/>
          <p:nvPr/>
        </p:nvSpPr>
        <p:spPr>
          <a:xfrm>
            <a:off x="457200" y="20574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SYL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2F9D9-163F-4187-B5FE-1A29B2339679}"/>
              </a:ext>
            </a:extLst>
          </p:cNvPr>
          <p:cNvSpPr txBox="1"/>
          <p:nvPr/>
        </p:nvSpPr>
        <p:spPr>
          <a:xfrm>
            <a:off x="457200" y="38862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PAC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08097-72C7-4674-9FB3-8898D7F55817}"/>
              </a:ext>
            </a:extLst>
          </p:cNvPr>
          <p:cNvSpPr txBox="1"/>
          <p:nvPr/>
        </p:nvSpPr>
        <p:spPr>
          <a:xfrm>
            <a:off x="457200" y="5943600"/>
            <a:ext cx="2057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WON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E32EBC-3BA4-43B7-8623-216C8E4CF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3"/>
          <a:stretch/>
        </p:blipFill>
        <p:spPr>
          <a:xfrm>
            <a:off x="2362200" y="3048000"/>
            <a:ext cx="10210799" cy="212724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F936927-B754-498C-99C5-494FF5F766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36"/>
          <a:stretch/>
        </p:blipFill>
        <p:spPr>
          <a:xfrm>
            <a:off x="2362200" y="5105400"/>
            <a:ext cx="10210799" cy="21441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CDB97D-371A-48D0-9F8C-7EB91FE85FDA}"/>
              </a:ext>
            </a:extLst>
          </p:cNvPr>
          <p:cNvSpPr txBox="1"/>
          <p:nvPr/>
        </p:nvSpPr>
        <p:spPr>
          <a:xfrm>
            <a:off x="3581400" y="7423868"/>
            <a:ext cx="76429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— 3D </a:t>
            </a:r>
            <a:r>
              <a:rPr lang="en-US" sz="2400" dirty="0" err="1">
                <a:solidFill>
                  <a:srgbClr val="C00000"/>
                </a:solidFill>
              </a:rPr>
              <a:t>CyberShake</a:t>
            </a:r>
            <a:r>
              <a:rPr lang="en-US" sz="2400" dirty="0"/>
              <a:t>                                      — 1D BBP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1CE5E-69A9-407C-A346-B33CF9C1F16E}"/>
              </a:ext>
            </a:extLst>
          </p:cNvPr>
          <p:cNvSpPr txBox="1"/>
          <p:nvPr/>
        </p:nvSpPr>
        <p:spPr>
          <a:xfrm>
            <a:off x="8229600" y="7162800"/>
            <a:ext cx="149123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Freq (Hz)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4DF96-D7B9-4BA2-92C5-8E5A0342FFEB}"/>
              </a:ext>
            </a:extLst>
          </p:cNvPr>
          <p:cNvSpPr txBox="1"/>
          <p:nvPr/>
        </p:nvSpPr>
        <p:spPr>
          <a:xfrm>
            <a:off x="10624567" y="7162800"/>
            <a:ext cx="149123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Period (sec)</a:t>
            </a:r>
          </a:p>
        </p:txBody>
      </p:sp>
    </p:spTree>
    <p:extLst>
      <p:ext uri="{BB962C8B-B14F-4D97-AF65-F5344CB8AC3E}">
        <p14:creationId xmlns:p14="http://schemas.microsoft.com/office/powerpoint/2010/main" val="573979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36B7AFA1-1CBF-4F84-A689-E5C0C31312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5322"/>
          <a:stretch/>
        </p:blipFill>
        <p:spPr>
          <a:xfrm>
            <a:off x="160735" y="1752601"/>
            <a:ext cx="4868465" cy="5658386"/>
          </a:xfrm>
          <a:prstGeom prst="rect">
            <a:avLst/>
          </a:prstGeom>
        </p:spPr>
      </p:pic>
      <p:pic>
        <p:nvPicPr>
          <p:cNvPr id="10" name="Picture 9" descr="Chart, diagram, line chart&#10;&#10;Description automatically generated">
            <a:extLst>
              <a:ext uri="{FF2B5EF4-FFF2-40B4-BE49-F238E27FC236}">
                <a16:creationId xmlns:a16="http://schemas.microsoft.com/office/drawing/2014/main" id="{1CB64DC2-A8F3-496A-A3EE-5DB0DBB6F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7621" b="4879"/>
          <a:stretch/>
        </p:blipFill>
        <p:spPr>
          <a:xfrm>
            <a:off x="4845678" y="1796332"/>
            <a:ext cx="4758403" cy="5671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33851-88DD-46E5-98D4-F390E3A1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Northridge </a:t>
            </a:r>
            <a:r>
              <a:rPr lang="en-US" dirty="0" err="1"/>
              <a:t>GoF</a:t>
            </a:r>
            <a:r>
              <a:rPr lang="en-US" dirty="0"/>
              <a:t> Comparisons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41757-15C9-405A-A117-24DBA011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7091-BAFF-4950-9ADA-887DCFCA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A9238-C98D-454C-A7FA-279D7455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D8009-FAD7-4746-8807-403D02DEAAA8}"/>
              </a:ext>
            </a:extLst>
          </p:cNvPr>
          <p:cNvSpPr txBox="1"/>
          <p:nvPr/>
        </p:nvSpPr>
        <p:spPr>
          <a:xfrm>
            <a:off x="9982292" y="3777765"/>
            <a:ext cx="43899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BBP combined goodness-of-fit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91874-1867-4B39-9C30-220A7D2336A6}"/>
              </a:ext>
            </a:extLst>
          </p:cNvPr>
          <p:cNvSpPr txBox="1"/>
          <p:nvPr/>
        </p:nvSpPr>
        <p:spPr>
          <a:xfrm>
            <a:off x="767248" y="7347668"/>
            <a:ext cx="39571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Smallest bias, BBP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06B209-387A-4E97-A57F-EB80158AAEEA}"/>
              </a:ext>
            </a:extLst>
          </p:cNvPr>
          <p:cNvSpPr txBox="1">
            <a:spLocks/>
          </p:cNvSpPr>
          <p:nvPr/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38 stations, 64 realizations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83CADD-A041-430D-AE1A-B16CBF657978}"/>
              </a:ext>
            </a:extLst>
          </p:cNvPr>
          <p:cNvSpPr txBox="1"/>
          <p:nvPr/>
        </p:nvSpPr>
        <p:spPr>
          <a:xfrm>
            <a:off x="5257800" y="7371025"/>
            <a:ext cx="4114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Smallest bias, </a:t>
            </a:r>
            <a:r>
              <a:rPr lang="en-US" sz="2400" dirty="0" err="1"/>
              <a:t>CyberShake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A9AAF3-3394-4A64-B119-5B2E16C297C9}"/>
              </a:ext>
            </a:extLst>
          </p:cNvPr>
          <p:cNvSpPr txBox="1"/>
          <p:nvPr/>
        </p:nvSpPr>
        <p:spPr>
          <a:xfrm>
            <a:off x="9935665" y="6786670"/>
            <a:ext cx="438993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CyberShake</a:t>
            </a:r>
            <a:r>
              <a:rPr lang="en-US" sz="2400" dirty="0"/>
              <a:t> combined goodness-of-fit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EB2203C-7BE8-497E-819C-A3246949B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/>
          <a:stretch/>
        </p:blipFill>
        <p:spPr>
          <a:xfrm>
            <a:off x="9581909" y="4715475"/>
            <a:ext cx="4972291" cy="1990125"/>
          </a:xfrm>
          <a:prstGeom prst="rect">
            <a:avLst/>
          </a:prstGeom>
        </p:spPr>
      </p:pic>
      <p:pic>
        <p:nvPicPr>
          <p:cNvPr id="23" name="Content Placeholder 22" descr="Chart, line chart&#10;&#10;Description automatically generated">
            <a:extLst>
              <a:ext uri="{FF2B5EF4-FFF2-40B4-BE49-F238E27FC236}">
                <a16:creationId xmlns:a16="http://schemas.microsoft.com/office/drawing/2014/main" id="{985A1577-4844-4E7E-939B-9B8C63C3E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 b="-1"/>
          <a:stretch/>
        </p:blipFill>
        <p:spPr>
          <a:xfrm>
            <a:off x="9581909" y="1752600"/>
            <a:ext cx="4936977" cy="1976798"/>
          </a:xfrm>
        </p:spPr>
      </p:pic>
    </p:spTree>
    <p:extLst>
      <p:ext uri="{BB962C8B-B14F-4D97-AF65-F5344CB8AC3E}">
        <p14:creationId xmlns:p14="http://schemas.microsoft.com/office/powerpoint/2010/main" val="114261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diagram, line chart&#10;&#10;Description automatically generated">
            <a:extLst>
              <a:ext uri="{FF2B5EF4-FFF2-40B4-BE49-F238E27FC236}">
                <a16:creationId xmlns:a16="http://schemas.microsoft.com/office/drawing/2014/main" id="{3C506745-82C7-488C-8142-3D5C21180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b="4879"/>
          <a:stretch/>
        </p:blipFill>
        <p:spPr>
          <a:xfrm>
            <a:off x="4724400" y="1796332"/>
            <a:ext cx="4861097" cy="5671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33851-88DD-46E5-98D4-F390E3A1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Northridge </a:t>
            </a:r>
            <a:r>
              <a:rPr lang="en-US" dirty="0" err="1"/>
              <a:t>GoF</a:t>
            </a:r>
            <a:r>
              <a:rPr lang="en-US"/>
              <a:t> Comparisons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41757-15C9-405A-A117-24DBA011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7091-BAFF-4950-9ADA-887DCFCA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A9238-C98D-454C-A7FA-279D7455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B35798C-15A2-4F4C-893A-C25FF78F6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/>
          <a:stretch/>
        </p:blipFill>
        <p:spPr>
          <a:xfrm>
            <a:off x="9829800" y="1133255"/>
            <a:ext cx="4114800" cy="64685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2D70E8-E290-498B-8866-3C49CF5FE7A1}"/>
              </a:ext>
            </a:extLst>
          </p:cNvPr>
          <p:cNvSpPr txBox="1"/>
          <p:nvPr/>
        </p:nvSpPr>
        <p:spPr>
          <a:xfrm>
            <a:off x="741555" y="7347668"/>
            <a:ext cx="39571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Smallest bias, BBP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E0549D-FA8A-4781-8328-EE9D5784A46D}"/>
              </a:ext>
            </a:extLst>
          </p:cNvPr>
          <p:cNvSpPr txBox="1"/>
          <p:nvPr/>
        </p:nvSpPr>
        <p:spPr>
          <a:xfrm>
            <a:off x="5240386" y="7358819"/>
            <a:ext cx="4114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Smallest bias, </a:t>
            </a:r>
            <a:r>
              <a:rPr lang="en-US" sz="2400" dirty="0" err="1"/>
              <a:t>CyberShake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BD3E6-00FB-4E54-A908-1D6BA5E8ADA5}"/>
              </a:ext>
            </a:extLst>
          </p:cNvPr>
          <p:cNvSpPr txBox="1"/>
          <p:nvPr/>
        </p:nvSpPr>
        <p:spPr>
          <a:xfrm>
            <a:off x="10314761" y="7334786"/>
            <a:ext cx="33950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4 NGA West2 GMMs</a:t>
            </a:r>
          </a:p>
        </p:txBody>
      </p:sp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327ABA3C-7C82-4DF6-A006-5A4CDEE02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5322"/>
          <a:stretch/>
        </p:blipFill>
        <p:spPr>
          <a:xfrm>
            <a:off x="152400" y="1752601"/>
            <a:ext cx="4868465" cy="5658386"/>
          </a:xfrm>
        </p:spPr>
      </p:pic>
    </p:spTree>
    <p:extLst>
      <p:ext uri="{BB962C8B-B14F-4D97-AF65-F5344CB8AC3E}">
        <p14:creationId xmlns:p14="http://schemas.microsoft.com/office/powerpoint/2010/main" val="411537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7A24-1EFD-4612-A961-B046008F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D0AB-1170-4AF3-8A2C-59AC23530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investigating Northridge results</a:t>
            </a:r>
          </a:p>
          <a:p>
            <a:r>
              <a:rPr lang="en-US" dirty="0"/>
              <a:t>Broadband </a:t>
            </a:r>
            <a:r>
              <a:rPr lang="en-US" dirty="0" err="1"/>
              <a:t>CyberShake</a:t>
            </a:r>
            <a:r>
              <a:rPr lang="en-US" dirty="0"/>
              <a:t> validation with other historic events</a:t>
            </a:r>
          </a:p>
          <a:p>
            <a:pPr lvl="1"/>
            <a:r>
              <a:rPr lang="en-US" dirty="0"/>
              <a:t>Landers</a:t>
            </a:r>
          </a:p>
          <a:p>
            <a:pPr lvl="1"/>
            <a:r>
              <a:rPr lang="en-US" dirty="0"/>
              <a:t>North Palm Springs</a:t>
            </a:r>
          </a:p>
          <a:p>
            <a:pPr lvl="1"/>
            <a:r>
              <a:rPr lang="en-US" dirty="0"/>
              <a:t>Whittier</a:t>
            </a:r>
          </a:p>
          <a:p>
            <a:pPr lvl="1"/>
            <a:r>
              <a:rPr lang="en-US" dirty="0"/>
              <a:t>Chino Hills</a:t>
            </a:r>
          </a:p>
          <a:p>
            <a:r>
              <a:rPr lang="en-US" dirty="0"/>
              <a:t>Broadband </a:t>
            </a:r>
            <a:r>
              <a:rPr lang="en-US" dirty="0" err="1"/>
              <a:t>CyberShake</a:t>
            </a:r>
            <a:r>
              <a:rPr lang="en-US" dirty="0"/>
              <a:t> hazard map for Southern California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1B33F-CBA2-460B-9DAC-214E96B11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39D3F-2DEF-43A0-9C63-4923336F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8D6FB-22BB-42E4-A844-2FFFB597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062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" y="545000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445" y="5410200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877290" y="546958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54" y="3120436"/>
            <a:ext cx="2770846" cy="148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80" y="3489186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4" y="3489186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68" y="7044982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280160"/>
            <a:ext cx="8865297" cy="6492240"/>
          </a:xfrm>
        </p:spPr>
        <p:txBody>
          <a:bodyPr>
            <a:normAutofit fontScale="92500"/>
          </a:bodyPr>
          <a:lstStyle/>
          <a:p>
            <a:r>
              <a:rPr lang="en-US" dirty="0"/>
              <a:t>Southern California Earthquake Center’s 3D physics-based probabilistic seismic hazard analysis (PSHA) platform</a:t>
            </a:r>
          </a:p>
          <a:p>
            <a:r>
              <a:rPr lang="en-US" dirty="0"/>
              <a:t>UCERF2 or </a:t>
            </a:r>
            <a:r>
              <a:rPr lang="en-US" dirty="0" err="1"/>
              <a:t>RSQSim</a:t>
            </a:r>
            <a:r>
              <a:rPr lang="en-US" dirty="0"/>
              <a:t> earthquake simulator ERF</a:t>
            </a:r>
          </a:p>
          <a:p>
            <a:pPr lvl="1"/>
            <a:r>
              <a:rPr lang="en-US" dirty="0"/>
              <a:t>75,000-500,000 events per site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 </a:t>
            </a:r>
            <a:r>
              <a:rPr lang="en-US" dirty="0" err="1"/>
              <a:t>basemap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C86C275-0AB5-4D58-892E-95B49F16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068198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87F4F12-6B0D-4CBC-A6D5-B6A1A4AA40A9}"/>
              </a:ext>
            </a:extLst>
          </p:cNvPr>
          <p:cNvGrpSpPr/>
          <p:nvPr/>
        </p:nvGrpSpPr>
        <p:grpSpPr>
          <a:xfrm>
            <a:off x="8357655" y="4953000"/>
            <a:ext cx="6208999" cy="2667000"/>
            <a:chOff x="8357655" y="5174673"/>
            <a:chExt cx="6208999" cy="2667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2B9A34-562D-4F27-92CB-B4DA208D45CE}"/>
                </a:ext>
              </a:extLst>
            </p:cNvPr>
            <p:cNvGrpSpPr/>
            <p:nvPr/>
          </p:nvGrpSpPr>
          <p:grpSpPr>
            <a:xfrm>
              <a:off x="8357655" y="5174673"/>
              <a:ext cx="6208999" cy="2667000"/>
              <a:chOff x="8357655" y="5020888"/>
              <a:chExt cx="6208999" cy="2667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E0C3B8E-0804-4912-AEE7-DCFA8191042D}"/>
                  </a:ext>
                </a:extLst>
              </p:cNvPr>
              <p:cNvGrpSpPr/>
              <p:nvPr/>
            </p:nvGrpSpPr>
            <p:grpSpPr>
              <a:xfrm>
                <a:off x="8357655" y="5020888"/>
                <a:ext cx="6067425" cy="2667000"/>
                <a:chOff x="10363200" y="4945431"/>
                <a:chExt cx="2426970" cy="1066800"/>
              </a:xfrm>
            </p:grpSpPr>
            <p:pic>
              <p:nvPicPr>
                <p:cNvPr id="11" name="Picture 10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A16E9610-A727-48D7-B836-D37085FA8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71" t="11502" r="47339" b="49538"/>
                <a:stretch/>
              </p:blipFill>
              <p:spPr>
                <a:xfrm>
                  <a:off x="10363200" y="4945431"/>
                  <a:ext cx="2425390" cy="1066800"/>
                </a:xfrm>
                <a:prstGeom prst="rect">
                  <a:avLst/>
                </a:prstGeom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3A505F9-832A-4D56-9923-B46C7B401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786145" y="4959386"/>
                  <a:ext cx="4025" cy="95716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EAFD92-AA3B-45F6-B6C2-2FDF2654DB63}"/>
                  </a:ext>
                </a:extLst>
              </p:cNvPr>
              <p:cNvSpPr/>
              <p:nvPr/>
            </p:nvSpPr>
            <p:spPr>
              <a:xfrm>
                <a:off x="8619495" y="5029200"/>
                <a:ext cx="5947159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FA091B-6909-4B16-8A4F-D311261E45AF}"/>
                </a:ext>
              </a:extLst>
            </p:cNvPr>
            <p:cNvCxnSpPr>
              <a:cxnSpLocks/>
            </p:cNvCxnSpPr>
            <p:nvPr/>
          </p:nvCxnSpPr>
          <p:spPr>
            <a:xfrm>
              <a:off x="8926585" y="5640185"/>
              <a:ext cx="550374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E710EE-4DA4-4A4A-9AD8-9145CDB8E9EC}"/>
              </a:ext>
            </a:extLst>
          </p:cNvPr>
          <p:cNvGrpSpPr/>
          <p:nvPr/>
        </p:nvGrpSpPr>
        <p:grpSpPr>
          <a:xfrm>
            <a:off x="53683" y="5029200"/>
            <a:ext cx="5957222" cy="2665615"/>
            <a:chOff x="53683" y="5182985"/>
            <a:chExt cx="5957222" cy="26656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6027A3-2177-4AC2-898B-CD65CE004628}"/>
                </a:ext>
              </a:extLst>
            </p:cNvPr>
            <p:cNvGrpSpPr/>
            <p:nvPr/>
          </p:nvGrpSpPr>
          <p:grpSpPr>
            <a:xfrm>
              <a:off x="53683" y="5182985"/>
              <a:ext cx="5957222" cy="2665615"/>
              <a:chOff x="53683" y="5029200"/>
              <a:chExt cx="5957222" cy="266561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22674CF-84DD-437F-8A7C-C5877FA34CDC}"/>
                  </a:ext>
                </a:extLst>
              </p:cNvPr>
              <p:cNvGrpSpPr/>
              <p:nvPr/>
            </p:nvGrpSpPr>
            <p:grpSpPr>
              <a:xfrm>
                <a:off x="53683" y="5104015"/>
                <a:ext cx="5829302" cy="2590800"/>
                <a:chOff x="533399" y="5105400"/>
                <a:chExt cx="2743201" cy="1219200"/>
              </a:xfrm>
            </p:grpSpPr>
            <p:pic>
              <p:nvPicPr>
                <p:cNvPr id="8" name="Picture 7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149C9D4C-36A2-48B9-B85F-7C80BA57AF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37" t="12031" r="47558" b="48943"/>
                <a:stretch/>
              </p:blipFill>
              <p:spPr>
                <a:xfrm>
                  <a:off x="533399" y="5105400"/>
                  <a:ext cx="2743201" cy="1219200"/>
                </a:xfrm>
                <a:prstGeom prst="rect">
                  <a:avLst/>
                </a:prstGeom>
              </p:spPr>
            </p:pic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CD6A6483-2066-4DEA-92B1-4B79DFD42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71577" y="5105400"/>
                  <a:ext cx="4186" cy="109443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6220FD8-0687-4062-814D-07FEEB76AE8A}"/>
                  </a:ext>
                </a:extLst>
              </p:cNvPr>
              <p:cNvSpPr/>
              <p:nvPr/>
            </p:nvSpPr>
            <p:spPr>
              <a:xfrm>
                <a:off x="272486" y="5029200"/>
                <a:ext cx="5738419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8F4E9D-EB4C-41AA-9B00-1255BE02E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805" y="5640185"/>
              <a:ext cx="5294873" cy="19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5652AC-843D-41F5-9D52-F5FD8CF3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</a:t>
            </a:r>
            <a:r>
              <a:rPr lang="en-US" dirty="0" err="1"/>
              <a:t>CyberShake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5F70B-9885-46C3-94A0-92A79BB7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219200"/>
            <a:ext cx="13902505" cy="4221480"/>
          </a:xfrm>
        </p:spPr>
        <p:txBody>
          <a:bodyPr>
            <a:normAutofit fontScale="92500"/>
          </a:bodyPr>
          <a:lstStyle/>
          <a:p>
            <a:r>
              <a:rPr lang="en-US" dirty="0"/>
              <a:t>Deterministic </a:t>
            </a:r>
            <a:r>
              <a:rPr lang="en-US" dirty="0" err="1"/>
              <a:t>CyberShake</a:t>
            </a:r>
            <a:r>
              <a:rPr lang="en-US" dirty="0"/>
              <a:t> currently limited to 1 Hz</a:t>
            </a:r>
          </a:p>
          <a:p>
            <a:r>
              <a:rPr lang="en-US" dirty="0"/>
              <a:t>Computational cost scales as (</a:t>
            </a:r>
            <a:r>
              <a:rPr lang="en-US" i="1" dirty="0"/>
              <a:t>frequency</a:t>
            </a:r>
            <a:r>
              <a:rPr lang="en-US" dirty="0"/>
              <a:t>)</a:t>
            </a:r>
            <a:r>
              <a:rPr lang="en-US" baseline="30000" dirty="0"/>
              <a:t>4</a:t>
            </a:r>
          </a:p>
          <a:p>
            <a:r>
              <a:rPr lang="en-US" dirty="0"/>
              <a:t>Additional physics required</a:t>
            </a:r>
          </a:p>
          <a:p>
            <a:r>
              <a:rPr lang="en-US" dirty="0"/>
              <a:t>Higher frequencies desirable for many applications</a:t>
            </a:r>
          </a:p>
          <a:p>
            <a:r>
              <a:rPr lang="en-US" dirty="0"/>
              <a:t>Alternatively, combine SCEC Broadband Platform (BBP) high-frequency stochastic modules with </a:t>
            </a:r>
            <a:r>
              <a:rPr lang="en-US" dirty="0" err="1"/>
              <a:t>CyberShake</a:t>
            </a:r>
            <a:r>
              <a:rPr lang="en-US" dirty="0"/>
              <a:t> low-frequency deterministic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39A11-BF4E-464E-B9B2-D96C4F3B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D3B3-693C-4DA4-81CC-BFF8EB74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D0467-2D79-4972-AB27-0E780003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D357A02-1152-45AF-A641-9D22156AA035}"/>
              </a:ext>
            </a:extLst>
          </p:cNvPr>
          <p:cNvSpPr/>
          <p:nvPr/>
        </p:nvSpPr>
        <p:spPr>
          <a:xfrm>
            <a:off x="6248400" y="5989320"/>
            <a:ext cx="2133600" cy="716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8777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7904-EC7C-449E-BB27-C2D71504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</a:t>
            </a:r>
            <a:r>
              <a:rPr lang="en-US" dirty="0" err="1"/>
              <a:t>CyberShake</a:t>
            </a:r>
            <a:r>
              <a:rPr lang="en-US" dirty="0"/>
              <a:t> Processing Stages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0BA01-5907-4802-83EB-32AE14D9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7A697-5A3F-4B2A-B4BE-424334C4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1CC4B-5B5B-4BBF-918F-B86377A2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A3AB2-1A29-4860-9D4B-BF88EFFBA61D}"/>
              </a:ext>
            </a:extLst>
          </p:cNvPr>
          <p:cNvSpPr/>
          <p:nvPr/>
        </p:nvSpPr>
        <p:spPr>
          <a:xfrm>
            <a:off x="609600" y="1219200"/>
            <a:ext cx="2667000" cy="1600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63106-FC3E-4B6A-B1A1-DD7914E215FC}"/>
              </a:ext>
            </a:extLst>
          </p:cNvPr>
          <p:cNvSpPr txBox="1"/>
          <p:nvPr/>
        </p:nvSpPr>
        <p:spPr>
          <a:xfrm>
            <a:off x="762000" y="1524000"/>
            <a:ext cx="236219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Low-Frequency Deterministic </a:t>
            </a:r>
            <a:r>
              <a:rPr lang="en-US" sz="2400" dirty="0" err="1"/>
              <a:t>CyberShake</a:t>
            </a:r>
            <a:endParaRPr lang="en-US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25894A-B15E-4B80-AC76-78FF3048B9B7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3119260" y="2416186"/>
            <a:ext cx="523861" cy="56773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2D02B81-F63C-4F5B-A193-2AEB4BA68281}"/>
              </a:ext>
            </a:extLst>
          </p:cNvPr>
          <p:cNvSpPr/>
          <p:nvPr/>
        </p:nvSpPr>
        <p:spPr>
          <a:xfrm>
            <a:off x="2737867" y="4234973"/>
            <a:ext cx="2748533" cy="15562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B89DB-DE25-486A-81D9-8761E46BC5E2}"/>
              </a:ext>
            </a:extLst>
          </p:cNvPr>
          <p:cNvSpPr txBox="1"/>
          <p:nvPr/>
        </p:nvSpPr>
        <p:spPr>
          <a:xfrm>
            <a:off x="2814888" y="4562867"/>
            <a:ext cx="255803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High-Frequency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Stochastic Synthesis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028272-AF7F-415E-B616-D2672A052793}"/>
              </a:ext>
            </a:extLst>
          </p:cNvPr>
          <p:cNvSpPr/>
          <p:nvPr/>
        </p:nvSpPr>
        <p:spPr>
          <a:xfrm>
            <a:off x="5923403" y="1370837"/>
            <a:ext cx="2153797" cy="11144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6E52CD-2102-47EC-98D9-CDD680194E2E}"/>
              </a:ext>
            </a:extLst>
          </p:cNvPr>
          <p:cNvSpPr/>
          <p:nvPr/>
        </p:nvSpPr>
        <p:spPr>
          <a:xfrm>
            <a:off x="6417482" y="4676775"/>
            <a:ext cx="2236551" cy="11144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05BE40-D75A-47F0-ACF6-7137F8D87A2B}"/>
              </a:ext>
            </a:extLst>
          </p:cNvPr>
          <p:cNvSpPr/>
          <p:nvPr/>
        </p:nvSpPr>
        <p:spPr>
          <a:xfrm>
            <a:off x="8686800" y="3445954"/>
            <a:ext cx="2236550" cy="146307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540DB6-638F-4479-8849-9C48DBD87BE5}"/>
              </a:ext>
            </a:extLst>
          </p:cNvPr>
          <p:cNvSpPr txBox="1"/>
          <p:nvPr/>
        </p:nvSpPr>
        <p:spPr>
          <a:xfrm>
            <a:off x="5791200" y="1524000"/>
            <a:ext cx="255803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LF Site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00AACE-2CBD-42F7-A209-2814F3A02980}"/>
              </a:ext>
            </a:extLst>
          </p:cNvPr>
          <p:cNvSpPr txBox="1"/>
          <p:nvPr/>
        </p:nvSpPr>
        <p:spPr>
          <a:xfrm>
            <a:off x="6248400" y="4840106"/>
            <a:ext cx="255803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HF Site Response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0D2841-F07A-432D-B373-A5A8C9C9A966}"/>
              </a:ext>
            </a:extLst>
          </p:cNvPr>
          <p:cNvSpPr txBox="1"/>
          <p:nvPr/>
        </p:nvSpPr>
        <p:spPr>
          <a:xfrm>
            <a:off x="8935245" y="3657600"/>
            <a:ext cx="18582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Resample, Filter, Combine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EBE586-B0E0-463F-8E9B-74ED5AB2619C}"/>
              </a:ext>
            </a:extLst>
          </p:cNvPr>
          <p:cNvSpPr txBox="1"/>
          <p:nvPr/>
        </p:nvSpPr>
        <p:spPr>
          <a:xfrm>
            <a:off x="3505200" y="3482822"/>
            <a:ext cx="24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LF Seismogram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786D960-471B-4DDB-8A7B-4A3213BE0C52}"/>
              </a:ext>
            </a:extLst>
          </p:cNvPr>
          <p:cNvSpPr/>
          <p:nvPr/>
        </p:nvSpPr>
        <p:spPr>
          <a:xfrm>
            <a:off x="228600" y="6689042"/>
            <a:ext cx="609600" cy="4737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697FCD-52A2-416B-A0DA-AA3CDFA3A8EF}"/>
              </a:ext>
            </a:extLst>
          </p:cNvPr>
          <p:cNvSpPr txBox="1"/>
          <p:nvPr/>
        </p:nvSpPr>
        <p:spPr>
          <a:xfrm>
            <a:off x="914400" y="6705600"/>
            <a:ext cx="31161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CyberShake</a:t>
            </a:r>
            <a:r>
              <a:rPr lang="en-US" sz="2400" dirty="0"/>
              <a:t> Module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380FE61-D52F-4F11-B7A8-B01CA738EC46}"/>
              </a:ext>
            </a:extLst>
          </p:cNvPr>
          <p:cNvSpPr/>
          <p:nvPr/>
        </p:nvSpPr>
        <p:spPr>
          <a:xfrm>
            <a:off x="228600" y="7298642"/>
            <a:ext cx="609600" cy="47375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49CABC-1937-4417-A137-6C1146E61CB0}"/>
              </a:ext>
            </a:extLst>
          </p:cNvPr>
          <p:cNvSpPr txBox="1"/>
          <p:nvPr/>
        </p:nvSpPr>
        <p:spPr>
          <a:xfrm>
            <a:off x="973246" y="7337327"/>
            <a:ext cx="19223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BBP Module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949928-51B3-4F31-AF27-1DB29AAD82E6}"/>
              </a:ext>
            </a:extLst>
          </p:cNvPr>
          <p:cNvSpPr txBox="1"/>
          <p:nvPr/>
        </p:nvSpPr>
        <p:spPr>
          <a:xfrm>
            <a:off x="40542" y="4444479"/>
            <a:ext cx="279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Rupture Description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6CA0E6-94D0-4496-AE50-0832AD9B556A}"/>
              </a:ext>
            </a:extLst>
          </p:cNvPr>
          <p:cNvSpPr txBox="1"/>
          <p:nvPr/>
        </p:nvSpPr>
        <p:spPr>
          <a:xfrm>
            <a:off x="228600" y="6107668"/>
            <a:ext cx="231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1D Velocity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BD650B-5FAD-447C-8795-02B839D5DCC0}"/>
              </a:ext>
            </a:extLst>
          </p:cNvPr>
          <p:cNvSpPr txBox="1"/>
          <p:nvPr/>
        </p:nvSpPr>
        <p:spPr>
          <a:xfrm>
            <a:off x="4595628" y="7403068"/>
            <a:ext cx="24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HF Seismogram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D09A93-C72E-4962-91CA-49668758E8D7}"/>
              </a:ext>
            </a:extLst>
          </p:cNvPr>
          <p:cNvSpPr txBox="1"/>
          <p:nvPr/>
        </p:nvSpPr>
        <p:spPr>
          <a:xfrm>
            <a:off x="8607230" y="2462874"/>
            <a:ext cx="260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LF with site response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D501A6-B80E-4D7F-BBA0-03F5CBB3E026}"/>
              </a:ext>
            </a:extLst>
          </p:cNvPr>
          <p:cNvSpPr txBox="1"/>
          <p:nvPr/>
        </p:nvSpPr>
        <p:spPr>
          <a:xfrm>
            <a:off x="8077200" y="7403068"/>
            <a:ext cx="265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HF with site response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024E21-73A7-400A-BBF2-AED0DCDAF86D}"/>
              </a:ext>
            </a:extLst>
          </p:cNvPr>
          <p:cNvSpPr txBox="1"/>
          <p:nvPr/>
        </p:nvSpPr>
        <p:spPr>
          <a:xfrm>
            <a:off x="12170508" y="4984666"/>
            <a:ext cx="18138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Broadband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D9598CB5-775E-482E-B7ED-0E41D2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121" y="2426703"/>
            <a:ext cx="2171700" cy="1114425"/>
          </a:xfrm>
          <a:prstGeom prst="rect">
            <a:avLst/>
          </a:prstGeom>
        </p:spPr>
      </p:pic>
      <p:pic>
        <p:nvPicPr>
          <p:cNvPr id="45" name="Picture 44" descr="A picture containing Word&#10;&#10;Description automatically generated">
            <a:extLst>
              <a:ext uri="{FF2B5EF4-FFF2-40B4-BE49-F238E27FC236}">
                <a16:creationId xmlns:a16="http://schemas.microsoft.com/office/drawing/2014/main" id="{3EC133BA-846D-4AD5-8636-4578F529A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3" t="10635" r="37817" b="31966"/>
          <a:stretch/>
        </p:blipFill>
        <p:spPr>
          <a:xfrm rot="5400000">
            <a:off x="721842" y="2913851"/>
            <a:ext cx="1306910" cy="172760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9971E16-9935-4CBB-83BE-7739D6E9D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7133" y="6296025"/>
            <a:ext cx="2162175" cy="109537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8F94688-8800-4CF5-96F5-F08B91185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00" y="6296025"/>
            <a:ext cx="2162175" cy="109537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DD7925C-9651-428A-A8D7-A6F1DE0B3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24336" y="1366798"/>
            <a:ext cx="2171700" cy="108585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BDB44A1-2B9E-4E7E-9381-ED6E39FB69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03758" y="3381375"/>
            <a:ext cx="3086100" cy="157162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4F710AD-2896-4013-9A56-7BCFC92782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0778" y="4889859"/>
            <a:ext cx="1081664" cy="1236187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9A4FEB-922D-4E84-AA7E-F3DC79791B42}"/>
              </a:ext>
            </a:extLst>
          </p:cNvPr>
          <p:cNvCxnSpPr>
            <a:cxnSpLocks/>
          </p:cNvCxnSpPr>
          <p:nvPr/>
        </p:nvCxnSpPr>
        <p:spPr>
          <a:xfrm>
            <a:off x="2189131" y="3726271"/>
            <a:ext cx="890436" cy="746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FF8595-3634-49C2-907F-BF158E3623B8}"/>
              </a:ext>
            </a:extLst>
          </p:cNvPr>
          <p:cNvCxnSpPr>
            <a:cxnSpLocks/>
          </p:cNvCxnSpPr>
          <p:nvPr/>
        </p:nvCxnSpPr>
        <p:spPr>
          <a:xfrm flipV="1">
            <a:off x="1799679" y="5337982"/>
            <a:ext cx="1059463" cy="321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F675079-26EC-4DD2-8D8B-7048186A5E70}"/>
              </a:ext>
            </a:extLst>
          </p:cNvPr>
          <p:cNvCxnSpPr>
            <a:cxnSpLocks/>
          </p:cNvCxnSpPr>
          <p:nvPr/>
        </p:nvCxnSpPr>
        <p:spPr>
          <a:xfrm flipV="1">
            <a:off x="5791200" y="2339518"/>
            <a:ext cx="421166" cy="67660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0971149-2077-4156-803E-3392C72F345C}"/>
              </a:ext>
            </a:extLst>
          </p:cNvPr>
          <p:cNvCxnSpPr>
            <a:cxnSpLocks/>
          </p:cNvCxnSpPr>
          <p:nvPr/>
        </p:nvCxnSpPr>
        <p:spPr>
          <a:xfrm>
            <a:off x="5020632" y="5621331"/>
            <a:ext cx="434366" cy="63656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20C1150-FFF2-4D29-996A-BCCA430F421A}"/>
              </a:ext>
            </a:extLst>
          </p:cNvPr>
          <p:cNvCxnSpPr>
            <a:cxnSpLocks/>
          </p:cNvCxnSpPr>
          <p:nvPr/>
        </p:nvCxnSpPr>
        <p:spPr>
          <a:xfrm flipV="1">
            <a:off x="6064133" y="5541177"/>
            <a:ext cx="520449" cy="7167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91F9CA7-D4C9-4628-BFB5-FCCCDFFABD1F}"/>
              </a:ext>
            </a:extLst>
          </p:cNvPr>
          <p:cNvCxnSpPr>
            <a:cxnSpLocks/>
          </p:cNvCxnSpPr>
          <p:nvPr/>
        </p:nvCxnSpPr>
        <p:spPr>
          <a:xfrm>
            <a:off x="8553321" y="5495796"/>
            <a:ext cx="606461" cy="76210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F9E1B9-DE0D-4921-B59C-073338DED9E7}"/>
              </a:ext>
            </a:extLst>
          </p:cNvPr>
          <p:cNvCxnSpPr>
            <a:cxnSpLocks/>
          </p:cNvCxnSpPr>
          <p:nvPr/>
        </p:nvCxnSpPr>
        <p:spPr>
          <a:xfrm flipV="1">
            <a:off x="8077200" y="1889295"/>
            <a:ext cx="779351" cy="13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765CF8D-67F9-4AD9-A485-8EA0C6BB3E30}"/>
              </a:ext>
            </a:extLst>
          </p:cNvPr>
          <p:cNvCxnSpPr>
            <a:cxnSpLocks/>
          </p:cNvCxnSpPr>
          <p:nvPr/>
        </p:nvCxnSpPr>
        <p:spPr>
          <a:xfrm flipV="1">
            <a:off x="9829800" y="4958535"/>
            <a:ext cx="0" cy="1299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9651883-77C1-48C6-8CCA-166012C6F05B}"/>
              </a:ext>
            </a:extLst>
          </p:cNvPr>
          <p:cNvCxnSpPr>
            <a:cxnSpLocks/>
          </p:cNvCxnSpPr>
          <p:nvPr/>
        </p:nvCxnSpPr>
        <p:spPr>
          <a:xfrm>
            <a:off x="9826205" y="2813821"/>
            <a:ext cx="0" cy="55559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1A7A701-7ECD-4CED-9BAC-CA6423FA4673}"/>
              </a:ext>
            </a:extLst>
          </p:cNvPr>
          <p:cNvCxnSpPr>
            <a:cxnSpLocks/>
            <a:stCxn id="26" idx="6"/>
            <a:endCxn id="53" idx="1"/>
          </p:cNvCxnSpPr>
          <p:nvPr/>
        </p:nvCxnSpPr>
        <p:spPr>
          <a:xfrm flipV="1">
            <a:off x="10923350" y="4167188"/>
            <a:ext cx="580408" cy="1030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92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6D91-4EF6-4BED-ACFC-61327D8D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Verification and Validation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1D6F0-2253-4F98-8702-195E77CF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simulation platform for use in engineering applications</a:t>
            </a:r>
          </a:p>
          <a:p>
            <a:r>
              <a:rPr lang="en-US" dirty="0"/>
              <a:t>Show that the method works</a:t>
            </a:r>
          </a:p>
          <a:p>
            <a:pPr lvl="1"/>
            <a:r>
              <a:rPr lang="en-US" dirty="0"/>
              <a:t>Produce reasonable ground motions for both historic and hypothetical events</a:t>
            </a:r>
          </a:p>
          <a:p>
            <a:r>
              <a:rPr lang="en-US" dirty="0"/>
              <a:t>Historic events</a:t>
            </a:r>
          </a:p>
          <a:p>
            <a:pPr lvl="1"/>
            <a:r>
              <a:rPr lang="en-US" dirty="0"/>
              <a:t>Can get very good low-frequency agreement with tuning</a:t>
            </a:r>
          </a:p>
          <a:p>
            <a:pPr lvl="1"/>
            <a:r>
              <a:rPr lang="en-US" dirty="0"/>
              <a:t>Here, want to validate entire method on known and unknown events</a:t>
            </a:r>
          </a:p>
          <a:p>
            <a:pPr lvl="1"/>
            <a:r>
              <a:rPr lang="en-US" dirty="0"/>
              <a:t>Goal is to get reasonable results on realization sweeps</a:t>
            </a:r>
          </a:p>
          <a:p>
            <a:pPr marL="9527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E15C-6560-4BC5-8830-7371EED8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9E8D-4534-4F6A-BE46-ABDC3248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77EBB-ED38-43D1-BE49-0EEE48C5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74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8557-AF0C-44B7-A49E-E921DB88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Verification and Validation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FD314-9B66-4E3B-980D-470D26AF2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1994 Northridge event</a:t>
            </a:r>
          </a:p>
          <a:p>
            <a:r>
              <a:rPr lang="en-US" dirty="0"/>
              <a:t>38 stations in Southern California</a:t>
            </a:r>
          </a:p>
          <a:p>
            <a:r>
              <a:rPr lang="en-US" dirty="0"/>
              <a:t>Multiple realizations</a:t>
            </a:r>
          </a:p>
          <a:p>
            <a:pPr lvl="1"/>
            <a:r>
              <a:rPr lang="en-US" dirty="0"/>
              <a:t>Hypocenter and magnitude preserved</a:t>
            </a:r>
          </a:p>
          <a:p>
            <a:pPr lvl="1"/>
            <a:r>
              <a:rPr lang="en-US" dirty="0"/>
              <a:t>Variations in slip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77F82-F30D-4B6F-9C6A-53607E3F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1FD6-FAFF-4853-B8B2-673048A1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EDEBA-AD9A-4DDC-B155-0A8594B7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ADC5B-C575-41CA-9003-7BBAA787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9259" r="23958" b="16667"/>
          <a:stretch/>
        </p:blipFill>
        <p:spPr>
          <a:xfrm>
            <a:off x="7305675" y="1219200"/>
            <a:ext cx="7019925" cy="51054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56CBB2-E798-430A-A4CD-28B415838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9727" r="36151" b="30273"/>
          <a:stretch/>
        </p:blipFill>
        <p:spPr>
          <a:xfrm>
            <a:off x="4823629" y="4556067"/>
            <a:ext cx="2286001" cy="2743200"/>
          </a:xfrm>
          <a:prstGeom prst="rect">
            <a:avLst/>
          </a:prstGeom>
        </p:spPr>
      </p:pic>
      <p:pic>
        <p:nvPicPr>
          <p:cNvPr id="14" name="Picture 13" descr="A picture containing Word&#10;&#10;Description automatically generated">
            <a:extLst>
              <a:ext uri="{FF2B5EF4-FFF2-40B4-BE49-F238E27FC236}">
                <a16:creationId xmlns:a16="http://schemas.microsoft.com/office/drawing/2014/main" id="{D19FD9D0-6411-42C6-84ED-3074C0AAA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 t="8945" r="36616" b="29389"/>
          <a:stretch/>
        </p:blipFill>
        <p:spPr>
          <a:xfrm>
            <a:off x="2468274" y="4495800"/>
            <a:ext cx="2286001" cy="2819400"/>
          </a:xfrm>
          <a:prstGeom prst="rect">
            <a:avLst/>
          </a:prstGeom>
        </p:spPr>
      </p:pic>
      <p:pic>
        <p:nvPicPr>
          <p:cNvPr id="16" name="Picture 15" descr="A picture containing Word&#10;&#10;Description automatically generated">
            <a:extLst>
              <a:ext uri="{FF2B5EF4-FFF2-40B4-BE49-F238E27FC236}">
                <a16:creationId xmlns:a16="http://schemas.microsoft.com/office/drawing/2014/main" id="{F5096644-7FAF-44BC-8658-56B41BA33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6" t="8139" r="36414" b="30195"/>
          <a:stretch/>
        </p:blipFill>
        <p:spPr>
          <a:xfrm>
            <a:off x="152400" y="4434840"/>
            <a:ext cx="2286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48C90-D3F4-43AD-A290-D20040B5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Data Products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A3A32-9B3C-48AE-A9AD-7B8DF367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31C6C-79F3-40F5-91C4-DA0C2FE31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1EAF-53B2-4C4A-A508-9BE8E27E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B7B7CEF-9BFD-42B5-BE13-64BCF6F078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9" b="67593"/>
          <a:stretch/>
        </p:blipFill>
        <p:spPr>
          <a:xfrm>
            <a:off x="270816" y="1143000"/>
            <a:ext cx="2511624" cy="19812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A390CFC-41EE-462C-AC40-AA2F4B796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b="67593"/>
          <a:stretch/>
        </p:blipFill>
        <p:spPr>
          <a:xfrm>
            <a:off x="363949" y="3048000"/>
            <a:ext cx="2418490" cy="2015408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C5C7188-FB71-4CE3-B962-EAA07EF8C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5" b="67593"/>
          <a:stretch/>
        </p:blipFill>
        <p:spPr>
          <a:xfrm>
            <a:off x="233484" y="5057417"/>
            <a:ext cx="2490160" cy="2026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6C84AB-1EB4-4377-9399-A0A7DB9856B8}"/>
              </a:ext>
            </a:extLst>
          </p:cNvPr>
          <p:cNvSpPr txBox="1"/>
          <p:nvPr/>
        </p:nvSpPr>
        <p:spPr>
          <a:xfrm>
            <a:off x="76200" y="7040880"/>
            <a:ext cx="3886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RotD50 PSA comparisons, 1 station, 1 realization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AF6800CE-39EB-4BFE-BF00-7DE5A26E3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7293" b="63541"/>
          <a:stretch/>
        </p:blipFill>
        <p:spPr>
          <a:xfrm>
            <a:off x="4876800" y="1718162"/>
            <a:ext cx="3702627" cy="1558438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036707F5-716B-498F-A1B4-5BBF6857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250" b="64584"/>
          <a:stretch/>
        </p:blipFill>
        <p:spPr>
          <a:xfrm>
            <a:off x="4881933" y="3470955"/>
            <a:ext cx="3728667" cy="1558245"/>
          </a:xfrm>
          <a:prstGeom prst="rect">
            <a:avLst/>
          </a:prstGeom>
        </p:spPr>
      </p:pic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9CE9EEE-0DAC-4262-8D06-EC4F2DA2F2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292" b="66173"/>
          <a:stretch/>
        </p:blipFill>
        <p:spPr>
          <a:xfrm>
            <a:off x="4800600" y="5334195"/>
            <a:ext cx="3807434" cy="1447605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9E3B8050-9BC8-4C49-AB83-C70BD55E2404}"/>
              </a:ext>
            </a:extLst>
          </p:cNvPr>
          <p:cNvSpPr/>
          <p:nvPr/>
        </p:nvSpPr>
        <p:spPr>
          <a:xfrm flipH="1">
            <a:off x="2723644" y="1447801"/>
            <a:ext cx="1037374" cy="5410200"/>
          </a:xfrm>
          <a:prstGeom prst="leftBrace">
            <a:avLst>
              <a:gd name="adj1" fmla="val 30173"/>
              <a:gd name="adj2" fmla="val 1824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D10BA168-0CAC-4BF0-966E-80F27E7FEF9F}"/>
              </a:ext>
            </a:extLst>
          </p:cNvPr>
          <p:cNvSpPr/>
          <p:nvPr/>
        </p:nvSpPr>
        <p:spPr>
          <a:xfrm>
            <a:off x="3886200" y="2317899"/>
            <a:ext cx="9144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76F559-C35F-4C08-9DA9-66E34B6A523C}"/>
              </a:ext>
            </a:extLst>
          </p:cNvPr>
          <p:cNvSpPr txBox="1"/>
          <p:nvPr/>
        </p:nvSpPr>
        <p:spPr>
          <a:xfrm>
            <a:off x="4611383" y="7040880"/>
            <a:ext cx="43040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Goodness-of-fit, 1 realization, aggregated across stations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4547C5-5FAE-4D52-8ECE-F5B984ADE907}"/>
              </a:ext>
            </a:extLst>
          </p:cNvPr>
          <p:cNvSpPr txBox="1"/>
          <p:nvPr/>
        </p:nvSpPr>
        <p:spPr>
          <a:xfrm>
            <a:off x="9411983" y="7040880"/>
            <a:ext cx="43040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Goodness-of-fit, across all stations and realizations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0F7871EF-03EF-4A76-B24A-E0F90C4B5432}"/>
              </a:ext>
            </a:extLst>
          </p:cNvPr>
          <p:cNvSpPr/>
          <p:nvPr/>
        </p:nvSpPr>
        <p:spPr>
          <a:xfrm flipH="1">
            <a:off x="8650830" y="1905001"/>
            <a:ext cx="1037374" cy="4876800"/>
          </a:xfrm>
          <a:prstGeom prst="leftBrace">
            <a:avLst>
              <a:gd name="adj1" fmla="val 30173"/>
              <a:gd name="adj2" fmla="val 4891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Chart, line chart&#10;&#10;Description automatically generated">
            <a:extLst>
              <a:ext uri="{FF2B5EF4-FFF2-40B4-BE49-F238E27FC236}">
                <a16:creationId xmlns:a16="http://schemas.microsoft.com/office/drawing/2014/main" id="{02F4B2C3-8029-4E1E-8F5B-87E08CBAF7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14286"/>
          <a:stretch/>
        </p:blipFill>
        <p:spPr>
          <a:xfrm>
            <a:off x="9811430" y="3535628"/>
            <a:ext cx="3728667" cy="15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CF0C-66EC-42AE-BD8F-3B5E63D5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1D Broadband </a:t>
            </a:r>
            <a:r>
              <a:rPr lang="en-US" dirty="0" err="1"/>
              <a:t>CyberShake</a:t>
            </a:r>
            <a:r>
              <a:rPr lang="en-US" dirty="0"/>
              <a:t> vs 1D BBP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D5CD0-38AC-4683-8BB1-D4AD7F6D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38 stations, 10 realizations</a:t>
            </a:r>
          </a:p>
          <a:p>
            <a:r>
              <a:rPr lang="en-US" dirty="0"/>
              <a:t>High degree of agreement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53660-866C-4645-8686-04121291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27E13-E7AD-48F0-97A9-9459D516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29D0F-57F7-4E76-8E7C-B9BA704D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6C71759-C135-42B0-B9A4-20A4F5A33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6334" b="4629"/>
          <a:stretch/>
        </p:blipFill>
        <p:spPr>
          <a:xfrm>
            <a:off x="4097749" y="2667000"/>
            <a:ext cx="3689914" cy="452309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644E23A-8B67-4566-8EF7-8957472E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6461" b="5208"/>
          <a:stretch/>
        </p:blipFill>
        <p:spPr>
          <a:xfrm>
            <a:off x="307928" y="2689495"/>
            <a:ext cx="3733800" cy="452309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A280477-70C1-49CC-8C62-CE8399B2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/>
          <a:stretch/>
        </p:blipFill>
        <p:spPr>
          <a:xfrm>
            <a:off x="7856089" y="2667000"/>
            <a:ext cx="5486411" cy="2179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DCC6BE-86B8-46DE-AF1E-2A48C5D0126E}"/>
              </a:ext>
            </a:extLst>
          </p:cNvPr>
          <p:cNvSpPr txBox="1"/>
          <p:nvPr/>
        </p:nvSpPr>
        <p:spPr>
          <a:xfrm>
            <a:off x="997002" y="7330273"/>
            <a:ext cx="2514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Realization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0EF3E-888A-4A07-85E1-245372B31DBE}"/>
              </a:ext>
            </a:extLst>
          </p:cNvPr>
          <p:cNvSpPr txBox="1"/>
          <p:nvPr/>
        </p:nvSpPr>
        <p:spPr>
          <a:xfrm>
            <a:off x="4685406" y="7288328"/>
            <a:ext cx="2514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Realization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047D6-82D2-4888-B0F0-E12083E3958A}"/>
              </a:ext>
            </a:extLst>
          </p:cNvPr>
          <p:cNvSpPr txBox="1"/>
          <p:nvPr/>
        </p:nvSpPr>
        <p:spPr>
          <a:xfrm>
            <a:off x="8915400" y="4928545"/>
            <a:ext cx="38135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Combined goodness-of-fit</a:t>
            </a:r>
          </a:p>
        </p:txBody>
      </p:sp>
    </p:spTree>
    <p:extLst>
      <p:ext uri="{BB962C8B-B14F-4D97-AF65-F5344CB8AC3E}">
        <p14:creationId xmlns:p14="http://schemas.microsoft.com/office/powerpoint/2010/main" val="286965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EB47BC15-85CB-4F6A-934F-88103EEB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0"/>
          <a:stretch/>
        </p:blipFill>
        <p:spPr>
          <a:xfrm>
            <a:off x="2385892" y="990600"/>
            <a:ext cx="10097557" cy="20772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15602-31FE-48F9-9694-39013A2A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Broadband </a:t>
            </a:r>
            <a:r>
              <a:rPr lang="en-US" dirty="0" err="1"/>
              <a:t>CyberShake</a:t>
            </a:r>
            <a:r>
              <a:rPr lang="en-US" dirty="0"/>
              <a:t> vs 1D BBP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7C9D-8833-407F-803F-C74C4BF7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4/20/2022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B56D9-15EB-4710-8C2E-9825F5E5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467C9-57F4-4F01-A7E5-93FE7531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655250-3763-41AA-8710-88D7048C3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3"/>
          <a:stretch/>
        </p:blipFill>
        <p:spPr>
          <a:xfrm>
            <a:off x="2356713" y="3048000"/>
            <a:ext cx="10140087" cy="2112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F08D3-FB4B-4FBE-9DD8-1889185DE00C}"/>
              </a:ext>
            </a:extLst>
          </p:cNvPr>
          <p:cNvSpPr txBox="1"/>
          <p:nvPr/>
        </p:nvSpPr>
        <p:spPr>
          <a:xfrm>
            <a:off x="533400" y="16764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SYL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F13CA-7600-4C1F-8631-80FC95E94ABA}"/>
              </a:ext>
            </a:extLst>
          </p:cNvPr>
          <p:cNvSpPr txBox="1"/>
          <p:nvPr/>
        </p:nvSpPr>
        <p:spPr>
          <a:xfrm>
            <a:off x="503104" y="39624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PAC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DB997E29-8798-4433-BEB6-B9A9AE2F3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3"/>
          <a:stretch/>
        </p:blipFill>
        <p:spPr>
          <a:xfrm>
            <a:off x="2331904" y="5105400"/>
            <a:ext cx="10164896" cy="2117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AE196-188D-4563-8D1A-649B90FF8401}"/>
              </a:ext>
            </a:extLst>
          </p:cNvPr>
          <p:cNvSpPr txBox="1"/>
          <p:nvPr/>
        </p:nvSpPr>
        <p:spPr>
          <a:xfrm>
            <a:off x="503104" y="5943600"/>
            <a:ext cx="2057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Station WON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A13A63-E0CF-4FDB-8166-CD7DEF503467}"/>
              </a:ext>
            </a:extLst>
          </p:cNvPr>
          <p:cNvSpPr txBox="1"/>
          <p:nvPr/>
        </p:nvSpPr>
        <p:spPr>
          <a:xfrm>
            <a:off x="3581400" y="7423868"/>
            <a:ext cx="76429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— 3D </a:t>
            </a:r>
            <a:r>
              <a:rPr lang="en-US" sz="2400" dirty="0" err="1">
                <a:solidFill>
                  <a:srgbClr val="C00000"/>
                </a:solidFill>
              </a:rPr>
              <a:t>CyberShake</a:t>
            </a:r>
            <a:r>
              <a:rPr lang="en-US" sz="2400" dirty="0"/>
              <a:t>                                      — 1D BBP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D555A-7CFB-4462-BE71-7D1AD5A88F3A}"/>
              </a:ext>
            </a:extLst>
          </p:cNvPr>
          <p:cNvSpPr txBox="1"/>
          <p:nvPr/>
        </p:nvSpPr>
        <p:spPr>
          <a:xfrm>
            <a:off x="8229600" y="7162800"/>
            <a:ext cx="149123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Freq (Hz)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89A5C-1CAF-4AA8-89B2-0CA8F2A81F4C}"/>
              </a:ext>
            </a:extLst>
          </p:cNvPr>
          <p:cNvSpPr txBox="1"/>
          <p:nvPr/>
        </p:nvSpPr>
        <p:spPr>
          <a:xfrm>
            <a:off x="10624567" y="7162800"/>
            <a:ext cx="149123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Period (sec)</a:t>
            </a:r>
          </a:p>
        </p:txBody>
      </p:sp>
    </p:spTree>
    <p:extLst>
      <p:ext uri="{BB962C8B-B14F-4D97-AF65-F5344CB8AC3E}">
        <p14:creationId xmlns:p14="http://schemas.microsoft.com/office/powerpoint/2010/main" val="3145041907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513</Words>
  <Application>Microsoft Office PowerPoint</Application>
  <PresentationFormat>Custom</PresentationFormat>
  <Paragraphs>128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Times</vt:lpstr>
      <vt:lpstr>Continental North America 16x9</vt:lpstr>
      <vt:lpstr>Verification and Validation of the Broadband CyberShake Platform Using Observations</vt:lpstr>
      <vt:lpstr>CyberShake Platform</vt:lpstr>
      <vt:lpstr>Broadband CyberShake</vt:lpstr>
      <vt:lpstr>Broadband CyberShake Processing Stages</vt:lpstr>
      <vt:lpstr>Verification and Validation Motivation</vt:lpstr>
      <vt:lpstr>Verification and Validation Events</vt:lpstr>
      <vt:lpstr>Comparison Data Products</vt:lpstr>
      <vt:lpstr>1D Broadband CyberShake vs 1D BBP</vt:lpstr>
      <vt:lpstr>3D Broadband CyberShake vs 1D BBP</vt:lpstr>
      <vt:lpstr>3D BB CS vs 1D BBP, same Vs30</vt:lpstr>
      <vt:lpstr>Northridge GoF Comparisons</vt:lpstr>
      <vt:lpstr>Northridge GoF Comparisons</vt:lpstr>
      <vt:lpstr>Future Plans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2022-04-20T17:00:56Z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