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308" r:id="rId5"/>
    <p:sldId id="394" r:id="rId6"/>
    <p:sldId id="417" r:id="rId7"/>
    <p:sldId id="427" r:id="rId8"/>
    <p:sldId id="428" r:id="rId9"/>
    <p:sldId id="422" r:id="rId10"/>
    <p:sldId id="429" r:id="rId11"/>
    <p:sldId id="399" r:id="rId12"/>
    <p:sldId id="397" r:id="rId13"/>
    <p:sldId id="396" r:id="rId14"/>
    <p:sldId id="425" r:id="rId15"/>
    <p:sldId id="426" r:id="rId16"/>
    <p:sldId id="420" r:id="rId17"/>
    <p:sldId id="430" r:id="rId18"/>
    <p:sldId id="400" r:id="rId19"/>
    <p:sldId id="401" r:id="rId20"/>
    <p:sldId id="402" r:id="rId21"/>
    <p:sldId id="424" r:id="rId22"/>
    <p:sldId id="404" r:id="rId23"/>
    <p:sldId id="405" r:id="rId24"/>
    <p:sldId id="406" r:id="rId25"/>
    <p:sldId id="431" r:id="rId26"/>
    <p:sldId id="433" r:id="rId27"/>
    <p:sldId id="432" r:id="rId28"/>
    <p:sldId id="419" r:id="rId29"/>
    <p:sldId id="435" r:id="rId30"/>
    <p:sldId id="434" r:id="rId31"/>
    <p:sldId id="436" r:id="rId32"/>
    <p:sldId id="437" r:id="rId33"/>
    <p:sldId id="438" r:id="rId34"/>
    <p:sldId id="415" r:id="rId35"/>
    <p:sldId id="392" r:id="rId36"/>
  </p:sldIdLst>
  <p:sldSz cx="14630400" cy="8229600"/>
  <p:notesSz cx="6858000" cy="91440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67"/>
    <a:srgbClr val="0066FF"/>
    <a:srgbClr val="FFFFFF"/>
    <a:srgbClr val="339966"/>
    <a:srgbClr val="FFFF99"/>
    <a:srgbClr val="FDFEDD"/>
    <a:srgbClr val="336699"/>
    <a:srgbClr val="0000FF"/>
    <a:srgbClr val="FF00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4" autoAdjust="0"/>
    <p:restoredTop sz="86383"/>
  </p:normalViewPr>
  <p:slideViewPr>
    <p:cSldViewPr>
      <p:cViewPr varScale="1">
        <p:scale>
          <a:sx n="79" d="100"/>
          <a:sy n="79" d="100"/>
        </p:scale>
        <p:origin x="162" y="102"/>
      </p:cViewPr>
      <p:guideLst>
        <p:guide pos="3839"/>
        <p:guide orient="horz" pos="216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5/18/2023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5/18/2023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Finish layers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1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8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Hero runs: hard to do – millions of compute elements – but makes it possible to run unprecedented problems</a:t>
            </a:r>
          </a:p>
          <a:p>
            <a:r>
              <a:rPr lang="en-US" dirty="0"/>
              <a:t>Ensembles: easier to do, supports investigating uncertainties.  Used with </a:t>
            </a:r>
            <a:r>
              <a:rPr lang="en-US" dirty="0" err="1"/>
              <a:t>CyberShake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24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OLCF Frontier: 1.2M compute threads, 75K GPUs, 48K spinning disks</a:t>
            </a:r>
          </a:p>
          <a:p>
            <a:r>
              <a:rPr lang="en-US" dirty="0"/>
              <a:t>In </a:t>
            </a:r>
            <a:r>
              <a:rPr lang="en-US" dirty="0" err="1"/>
              <a:t>CyberShake</a:t>
            </a:r>
            <a:r>
              <a:rPr lang="en-US" dirty="0"/>
              <a:t>, saw issues in ~1/100k files</a:t>
            </a:r>
          </a:p>
          <a:p>
            <a:r>
              <a:rPr lang="en-US" dirty="0"/>
              <a:t>Current model is that errors are caught at the driver or OS level</a:t>
            </a:r>
          </a:p>
          <a:p>
            <a:r>
              <a:rPr lang="en-US" dirty="0"/>
              <a:t>Some efforts to use ML to better identify anomalies and recover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65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Staging during simulations</a:t>
            </a:r>
          </a:p>
          <a:p>
            <a:r>
              <a:rPr lang="en-US" dirty="0"/>
              <a:t>Workflows reduce time and cost to FAIR</a:t>
            </a:r>
          </a:p>
          <a:p>
            <a:r>
              <a:rPr lang="en-US" dirty="0"/>
              <a:t>Archive, indexing, DOIs, derived data products, make publicly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53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write your own tool!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11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FASTER at Texas A&amp;M – 5 different kinds of GPUs</a:t>
            </a:r>
          </a:p>
          <a:p>
            <a:r>
              <a:rPr lang="en-US" dirty="0"/>
              <a:t>ML/AI (1) integrated into simulations, (2) inform new simulations, (3) improve workflow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43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get US funding for software development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0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Convert to a flow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18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43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99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02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0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67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86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94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Southern California Earthquake Center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2669-E835-224C-A4FB-E230BDF9E72D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FF26-A8E4-414A-8E66-6412DFAC93C0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F229-4F64-DF42-8714-B47E434B5860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0F0A-C9FE-4240-9713-B9651F67AA84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 dirty="0" err="1"/>
              <a:t>www.SCEC.org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8D8011A-9C5E-E94F-9F56-DB8DA800CF19}" type="datetime1">
              <a:rPr lang="en-US" smtClean="0"/>
              <a:pPr/>
              <a:t>5/18/2023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Southern California Earthquake Center</a:t>
            </a:r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p:hf hdr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svg"/><Relationship Id="rId26" Type="http://schemas.openxmlformats.org/officeDocument/2006/relationships/image" Target="../media/image55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62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53.png"/><Relationship Id="rId32" Type="http://schemas.openxmlformats.org/officeDocument/2006/relationships/image" Target="../media/image61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72.sv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358" y="2362200"/>
            <a:ext cx="12483085" cy="1920241"/>
          </a:xfrm>
        </p:spPr>
        <p:txBody>
          <a:bodyPr>
            <a:normAutofit/>
          </a:bodyPr>
          <a:lstStyle/>
          <a:p>
            <a:r>
              <a:rPr lang="en-US" dirty="0"/>
              <a:t>Preparing Seismic Applications for Exascale using Scientific Workflows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458" y="4876800"/>
            <a:ext cx="11575542" cy="1920241"/>
          </a:xfrm>
        </p:spPr>
        <p:txBody>
          <a:bodyPr>
            <a:normAutofit/>
          </a:bodyPr>
          <a:lstStyle/>
          <a:p>
            <a:r>
              <a:rPr lang="en-US" dirty="0"/>
              <a:t>Scott Callaghan, Philip J. </a:t>
            </a:r>
            <a:r>
              <a:rPr lang="en-US" dirty="0" err="1"/>
              <a:t>Maechling</a:t>
            </a:r>
            <a:r>
              <a:rPr lang="en-US" dirty="0"/>
              <a:t>, Karan </a:t>
            </a:r>
            <a:r>
              <a:rPr lang="en-US" dirty="0" err="1"/>
              <a:t>Vahi</a:t>
            </a:r>
            <a:r>
              <a:rPr lang="en-US" dirty="0"/>
              <a:t>, </a:t>
            </a:r>
            <a:r>
              <a:rPr lang="en-US" dirty="0" err="1"/>
              <a:t>Ewa</a:t>
            </a:r>
            <a:r>
              <a:rPr lang="en-US" dirty="0"/>
              <a:t> </a:t>
            </a:r>
            <a:r>
              <a:rPr lang="en-US" dirty="0" err="1"/>
              <a:t>Deelman</a:t>
            </a:r>
            <a:r>
              <a:rPr lang="en-US" dirty="0"/>
              <a:t>, Fabio Silva, Kevin R. Milner, Kim B. Olsen, Robert W. Graves, Thomas H. Jordan, and Yehuda Ben-Zion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7086600"/>
            <a:ext cx="3429000" cy="687890"/>
          </a:xfrm>
          <a:prstGeom prst="rect">
            <a:avLst/>
          </a:prstGeom>
        </p:spPr>
        <p:txBody>
          <a:bodyPr vert="horz" lIns="109746" tIns="54873" rIns="109746" bIns="54873" rtlCol="0">
            <a:normAutofit lnSpcReduction="10000"/>
          </a:bodyPr>
          <a:lstStyle>
            <a:lvl1pPr marL="0" indent="0" algn="ctr" defTabSz="109746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sz="2900" kern="12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None/>
              <a:tabLst/>
              <a:defRPr sz="2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97463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46194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94926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743657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2389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1120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852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Wednesday, May 24, 2023</a:t>
            </a:r>
          </a:p>
          <a:p>
            <a:pPr algn="l"/>
            <a:r>
              <a:rPr lang="en-US" sz="2000" dirty="0"/>
              <a:t>GC11 – Solid Earth</a:t>
            </a:r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B669-E661-4FE4-9996-37215EE3E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Workflow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F1172-99BF-48A7-832A-E4A07BD1C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9694451" cy="649224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Pegasus-WMS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Use API to create description of workflow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Tasks with dependencies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Input/output files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Plans workflow for execution on specified systems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Adds jobs to manage data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Wraps executables to track runtime metadata</a:t>
            </a:r>
          </a:p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HTCondor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Manages real-time execution of jobs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Submits jobs to remote systems, checks on success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Monitors dependencies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Checkpoints workflow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Globus used to transfer data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E0505-15FA-46CC-BB75-4B8F9376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374A5-D890-4975-80E5-FE226767F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ED29A-04D1-42B9-85E5-A4B252546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  <p:pic>
        <p:nvPicPr>
          <p:cNvPr id="8" name="Picture 7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693FCA34-31A7-4387-AAFD-44B26E80E5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990600"/>
            <a:ext cx="4508322" cy="6398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C70A3F-0B15-44FF-9263-F8F4FFE4FBFC}"/>
              </a:ext>
            </a:extLst>
          </p:cNvPr>
          <p:cNvSpPr txBox="1"/>
          <p:nvPr/>
        </p:nvSpPr>
        <p:spPr>
          <a:xfrm>
            <a:off x="8752560" y="7435273"/>
            <a:ext cx="5875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Schematic of </a:t>
            </a:r>
            <a:r>
              <a:rPr lang="en-US" sz="2000" dirty="0" err="1"/>
              <a:t>CyberShake</a:t>
            </a:r>
            <a:r>
              <a:rPr lang="en-US" sz="2000" dirty="0"/>
              <a:t> low-frequency workflow</a:t>
            </a:r>
          </a:p>
        </p:txBody>
      </p:sp>
    </p:spTree>
    <p:extLst>
      <p:ext uri="{BB962C8B-B14F-4D97-AF65-F5344CB8AC3E}">
        <p14:creationId xmlns:p14="http://schemas.microsoft.com/office/powerpoint/2010/main" val="948384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FA2D7-D598-482C-8914-CAECCEB62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Challenges: Automated Job Submission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D407E-5BF2-40FA-A737-EBC2BB66F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CyberShake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studies take months to run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Automated job submission is a must!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Many HPC systems require two-factor authentication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Manual token entry conflicts with automated job submission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Could orchestrate workflows from cluster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Limited support for distributed execution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Restricted to center-supported workflow systems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We preferred solutions with independent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workflow submission host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3C8C8-CD4E-4509-AE19-3B8A97263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B1A1F-7855-4580-9204-43B10FBD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53BC6-7D8F-4C83-9A8C-180AD79BB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1B93E0-FDC1-4D4A-A2A7-A74E4126238B}"/>
              </a:ext>
            </a:extLst>
          </p:cNvPr>
          <p:cNvSpPr/>
          <p:nvPr/>
        </p:nvSpPr>
        <p:spPr>
          <a:xfrm>
            <a:off x="10668000" y="1188720"/>
            <a:ext cx="3781378" cy="627507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22BF2-529E-4203-96DD-5E519A52C0E0}"/>
              </a:ext>
            </a:extLst>
          </p:cNvPr>
          <p:cNvSpPr/>
          <p:nvPr/>
        </p:nvSpPr>
        <p:spPr>
          <a:xfrm>
            <a:off x="10820401" y="1676400"/>
            <a:ext cx="3505200" cy="157210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B68682-3DE4-4562-BF95-1BF183E54522}"/>
              </a:ext>
            </a:extLst>
          </p:cNvPr>
          <p:cNvSpPr/>
          <p:nvPr/>
        </p:nvSpPr>
        <p:spPr>
          <a:xfrm>
            <a:off x="10896600" y="1822486"/>
            <a:ext cx="1148853" cy="91143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A7397F-959F-4887-A360-227FC7CF2B7B}"/>
              </a:ext>
            </a:extLst>
          </p:cNvPr>
          <p:cNvSpPr txBox="1"/>
          <p:nvPr/>
        </p:nvSpPr>
        <p:spPr>
          <a:xfrm>
            <a:off x="11277600" y="1251668"/>
            <a:ext cx="2895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Compute Resource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DF5914-B19F-4826-B1EA-AED1836FAB8C}"/>
              </a:ext>
            </a:extLst>
          </p:cNvPr>
          <p:cNvSpPr txBox="1"/>
          <p:nvPr/>
        </p:nvSpPr>
        <p:spPr>
          <a:xfrm>
            <a:off x="11570525" y="2880033"/>
            <a:ext cx="243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Workflow Server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1319D4-C766-4819-B84D-BE49E245A906}"/>
              </a:ext>
            </a:extLst>
          </p:cNvPr>
          <p:cNvSpPr/>
          <p:nvPr/>
        </p:nvSpPr>
        <p:spPr>
          <a:xfrm>
            <a:off x="12150051" y="1805960"/>
            <a:ext cx="1148853" cy="91143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BDF8D1-07D5-4046-A61F-E3E6038996C8}"/>
              </a:ext>
            </a:extLst>
          </p:cNvPr>
          <p:cNvSpPr txBox="1"/>
          <p:nvPr/>
        </p:nvSpPr>
        <p:spPr>
          <a:xfrm>
            <a:off x="13487400" y="1998367"/>
            <a:ext cx="685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C5CF2-B0F4-48C6-8EEC-DBD0E1D9C093}"/>
              </a:ext>
            </a:extLst>
          </p:cNvPr>
          <p:cNvSpPr txBox="1"/>
          <p:nvPr/>
        </p:nvSpPr>
        <p:spPr>
          <a:xfrm>
            <a:off x="10668000" y="1966212"/>
            <a:ext cx="16002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Workflow Engine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7A80A1-812E-48F2-A0AF-24B3AE1B7BA7}"/>
              </a:ext>
            </a:extLst>
          </p:cNvPr>
          <p:cNvSpPr txBox="1"/>
          <p:nvPr/>
        </p:nvSpPr>
        <p:spPr>
          <a:xfrm>
            <a:off x="11887200" y="1981200"/>
            <a:ext cx="16002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Workflow Engine</a:t>
            </a:r>
          </a:p>
        </p:txBody>
      </p:sp>
      <p:sp>
        <p:nvSpPr>
          <p:cNvPr id="16" name="Cylinder 15">
            <a:extLst>
              <a:ext uri="{FF2B5EF4-FFF2-40B4-BE49-F238E27FC236}">
                <a16:creationId xmlns:a16="http://schemas.microsoft.com/office/drawing/2014/main" id="{AC19BE01-1600-495C-ACDB-7A2C44459CDD}"/>
              </a:ext>
            </a:extLst>
          </p:cNvPr>
          <p:cNvSpPr/>
          <p:nvPr/>
        </p:nvSpPr>
        <p:spPr>
          <a:xfrm>
            <a:off x="10930908" y="4511092"/>
            <a:ext cx="1074383" cy="1661160"/>
          </a:xfrm>
          <a:prstGeom prst="can">
            <a:avLst/>
          </a:prstGeom>
          <a:solidFill>
            <a:srgbClr val="33996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722FA7-3F63-407E-A585-341B60DCD751}"/>
              </a:ext>
            </a:extLst>
          </p:cNvPr>
          <p:cNvSpPr/>
          <p:nvPr/>
        </p:nvSpPr>
        <p:spPr>
          <a:xfrm>
            <a:off x="12500263" y="4010500"/>
            <a:ext cx="1523999" cy="12764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/>
          <a:effectLst>
            <a:outerShdw blurRad="508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F324D4-40C6-4295-B9D3-20A8C5EFD149}"/>
              </a:ext>
            </a:extLst>
          </p:cNvPr>
          <p:cNvCxnSpPr/>
          <p:nvPr/>
        </p:nvCxnSpPr>
        <p:spPr>
          <a:xfrm>
            <a:off x="12500263" y="4315300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32E7DB-D5FE-4CE2-B197-30C6622C1A5F}"/>
              </a:ext>
            </a:extLst>
          </p:cNvPr>
          <p:cNvCxnSpPr/>
          <p:nvPr/>
        </p:nvCxnSpPr>
        <p:spPr>
          <a:xfrm>
            <a:off x="12503728" y="4630491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BAFEE12-CA8D-40D0-A441-97F6137C5F19}"/>
              </a:ext>
            </a:extLst>
          </p:cNvPr>
          <p:cNvCxnSpPr/>
          <p:nvPr/>
        </p:nvCxnSpPr>
        <p:spPr>
          <a:xfrm>
            <a:off x="12496801" y="4924900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E535FD6-0F36-47F4-818C-79DE5FCF600A}"/>
              </a:ext>
            </a:extLst>
          </p:cNvPr>
          <p:cNvSpPr txBox="1"/>
          <p:nvPr/>
        </p:nvSpPr>
        <p:spPr>
          <a:xfrm>
            <a:off x="12684530" y="4598172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 err="1"/>
              <a:t>wf</a:t>
            </a:r>
            <a:r>
              <a:rPr lang="en-US" sz="1800" dirty="0"/>
              <a:t> task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AF786C-2420-4162-9EE7-E7E95359CBC4}"/>
              </a:ext>
            </a:extLst>
          </p:cNvPr>
          <p:cNvSpPr txBox="1"/>
          <p:nvPr/>
        </p:nvSpPr>
        <p:spPr>
          <a:xfrm>
            <a:off x="12420600" y="4845543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090B45-E8B7-4483-B687-AC24EAA8B2FF}"/>
              </a:ext>
            </a:extLst>
          </p:cNvPr>
          <p:cNvSpPr txBox="1"/>
          <p:nvPr/>
        </p:nvSpPr>
        <p:spPr>
          <a:xfrm>
            <a:off x="12459125" y="3860991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BD929F-2DD9-44F8-9A39-3EEB101735D6}"/>
              </a:ext>
            </a:extLst>
          </p:cNvPr>
          <p:cNvSpPr txBox="1"/>
          <p:nvPr/>
        </p:nvSpPr>
        <p:spPr>
          <a:xfrm>
            <a:off x="12459125" y="4189021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3C4125-F3B4-4126-9D06-9F33FDC6C7FD}"/>
              </a:ext>
            </a:extLst>
          </p:cNvPr>
          <p:cNvSpPr/>
          <p:nvPr/>
        </p:nvSpPr>
        <p:spPr>
          <a:xfrm>
            <a:off x="12800164" y="5814196"/>
            <a:ext cx="1085241" cy="12317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9F13B9-202A-4B20-A9BB-97A1582B4D06}"/>
              </a:ext>
            </a:extLst>
          </p:cNvPr>
          <p:cNvSpPr txBox="1"/>
          <p:nvPr/>
        </p:nvSpPr>
        <p:spPr>
          <a:xfrm>
            <a:off x="10629900" y="622241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filesystem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9EC991-BAF7-46B7-A3D4-E355F237C471}"/>
              </a:ext>
            </a:extLst>
          </p:cNvPr>
          <p:cNvSpPr txBox="1"/>
          <p:nvPr/>
        </p:nvSpPr>
        <p:spPr>
          <a:xfrm>
            <a:off x="12344400" y="7086871"/>
            <a:ext cx="199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Compute node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4BFB8CC-B6A7-49FE-BDAC-B72AE9A3315B}"/>
              </a:ext>
            </a:extLst>
          </p:cNvPr>
          <p:cNvCxnSpPr>
            <a:cxnSpLocks/>
          </p:cNvCxnSpPr>
          <p:nvPr/>
        </p:nvCxnSpPr>
        <p:spPr>
          <a:xfrm flipH="1">
            <a:off x="11464849" y="2733919"/>
            <a:ext cx="2927" cy="179164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AFCF546-F529-41BA-B9E9-597158C1931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740939" y="4037005"/>
            <a:ext cx="1164738" cy="350212"/>
          </a:xfrm>
          <a:prstGeom prst="bentConnector3">
            <a:avLst>
              <a:gd name="adj1" fmla="val 99959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6D1141A2-59F7-47D0-9F27-E04130B7E57B}"/>
              </a:ext>
            </a:extLst>
          </p:cNvPr>
          <p:cNvCxnSpPr>
            <a:cxnSpLocks/>
          </p:cNvCxnSpPr>
          <p:nvPr/>
        </p:nvCxnSpPr>
        <p:spPr>
          <a:xfrm rot="5400000">
            <a:off x="11979243" y="2886354"/>
            <a:ext cx="912348" cy="574427"/>
          </a:xfrm>
          <a:prstGeom prst="bentConnector3">
            <a:avLst>
              <a:gd name="adj1" fmla="val 100763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9C45919-557B-49C7-9800-BFB4060400B7}"/>
              </a:ext>
            </a:extLst>
          </p:cNvPr>
          <p:cNvSpPr txBox="1"/>
          <p:nvPr/>
        </p:nvSpPr>
        <p:spPr>
          <a:xfrm>
            <a:off x="12756493" y="5878563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 err="1"/>
              <a:t>wf</a:t>
            </a:r>
            <a:r>
              <a:rPr lang="en-US" sz="1800" dirty="0"/>
              <a:t> task</a:t>
            </a:r>
          </a:p>
        </p:txBody>
      </p: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B886022E-5F70-47E3-BF6E-80E977D55364}"/>
              </a:ext>
            </a:extLst>
          </p:cNvPr>
          <p:cNvCxnSpPr>
            <a:endCxn id="32" idx="3"/>
          </p:cNvCxnSpPr>
          <p:nvPr/>
        </p:nvCxnSpPr>
        <p:spPr>
          <a:xfrm rot="5400000">
            <a:off x="13560251" y="5612080"/>
            <a:ext cx="1143153" cy="492843"/>
          </a:xfrm>
          <a:prstGeom prst="bentConnector2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46EE7C8F-466E-4BDD-98C2-05736450AB9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908076" y="4905046"/>
            <a:ext cx="600352" cy="341376"/>
          </a:xfrm>
          <a:prstGeom prst="bentConnector3">
            <a:avLst>
              <a:gd name="adj1" fmla="val 499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16088BA-8CFD-46C8-BD80-75C262B5A5BF}"/>
              </a:ext>
            </a:extLst>
          </p:cNvPr>
          <p:cNvSpPr txBox="1"/>
          <p:nvPr/>
        </p:nvSpPr>
        <p:spPr>
          <a:xfrm>
            <a:off x="12429048" y="366310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job queue</a:t>
            </a:r>
          </a:p>
        </p:txBody>
      </p:sp>
    </p:spTree>
    <p:extLst>
      <p:ext uri="{BB962C8B-B14F-4D97-AF65-F5344CB8AC3E}">
        <p14:creationId xmlns:p14="http://schemas.microsoft.com/office/powerpoint/2010/main" val="236145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3320-FF6F-4886-BBDE-D74F56523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Job Submission Solutions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6F8C-0B66-48C8-BA2A-B742A7D76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50" y="1188720"/>
            <a:ext cx="6341650" cy="1437567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Pull-based: get resources first, then ‘pull’ work onto them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AF793-A1B0-4946-800F-124DDFE3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72598-220E-4677-B14D-30EBD7012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E42DA-C988-4845-8221-92BEC505B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11</a:t>
            </a:fld>
            <a:endParaRPr lang="uk-U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C0E1E9E-33AF-4BC1-827A-0678D1ED049D}"/>
              </a:ext>
            </a:extLst>
          </p:cNvPr>
          <p:cNvSpPr/>
          <p:nvPr/>
        </p:nvSpPr>
        <p:spPr>
          <a:xfrm>
            <a:off x="1949603" y="2379461"/>
            <a:ext cx="4223767" cy="196024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643766-AA28-41B2-BC2C-CC27EA78C5C1}"/>
              </a:ext>
            </a:extLst>
          </p:cNvPr>
          <p:cNvCxnSpPr>
            <a:cxnSpLocks/>
          </p:cNvCxnSpPr>
          <p:nvPr/>
        </p:nvCxnSpPr>
        <p:spPr>
          <a:xfrm>
            <a:off x="272486" y="4980799"/>
            <a:ext cx="61283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82D07B0-2E41-4E5F-966F-59D1CA25F620}"/>
              </a:ext>
            </a:extLst>
          </p:cNvPr>
          <p:cNvSpPr txBox="1"/>
          <p:nvPr/>
        </p:nvSpPr>
        <p:spPr>
          <a:xfrm>
            <a:off x="218973" y="4086813"/>
            <a:ext cx="2514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Workflow submission host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853452-3576-4910-81FE-8F1CBD4BF69D}"/>
              </a:ext>
            </a:extLst>
          </p:cNvPr>
          <p:cNvSpPr/>
          <p:nvPr/>
        </p:nvSpPr>
        <p:spPr>
          <a:xfrm>
            <a:off x="3556704" y="2820385"/>
            <a:ext cx="1523999" cy="12764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A5C111-ACA6-4895-80EE-6606BB70460D}"/>
              </a:ext>
            </a:extLst>
          </p:cNvPr>
          <p:cNvCxnSpPr/>
          <p:nvPr/>
        </p:nvCxnSpPr>
        <p:spPr>
          <a:xfrm>
            <a:off x="3556704" y="3125185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39849D-8A0A-4C1A-9CE2-26CBF51CF87A}"/>
              </a:ext>
            </a:extLst>
          </p:cNvPr>
          <p:cNvCxnSpPr/>
          <p:nvPr/>
        </p:nvCxnSpPr>
        <p:spPr>
          <a:xfrm>
            <a:off x="3560169" y="3440376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4D4F4F-EF86-4CDE-8FE3-D4ED7C752F8A}"/>
              </a:ext>
            </a:extLst>
          </p:cNvPr>
          <p:cNvCxnSpPr/>
          <p:nvPr/>
        </p:nvCxnSpPr>
        <p:spPr>
          <a:xfrm>
            <a:off x="3553242" y="3734785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87242E6-06B5-4144-93EA-0FD9CFA78F95}"/>
              </a:ext>
            </a:extLst>
          </p:cNvPr>
          <p:cNvSpPr txBox="1"/>
          <p:nvPr/>
        </p:nvSpPr>
        <p:spPr>
          <a:xfrm>
            <a:off x="3745495" y="2825117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A82FB9-6245-4594-9C7F-02E1B0867368}"/>
              </a:ext>
            </a:extLst>
          </p:cNvPr>
          <p:cNvSpPr txBox="1"/>
          <p:nvPr/>
        </p:nvSpPr>
        <p:spPr>
          <a:xfrm>
            <a:off x="3747205" y="3133380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94545A-C892-4148-B7B7-FC8158474B23}"/>
              </a:ext>
            </a:extLst>
          </p:cNvPr>
          <p:cNvSpPr txBox="1"/>
          <p:nvPr/>
        </p:nvSpPr>
        <p:spPr>
          <a:xfrm>
            <a:off x="3747205" y="3429985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121CD1-4A1B-4A9E-896F-CCD97A381CA2}"/>
              </a:ext>
            </a:extLst>
          </p:cNvPr>
          <p:cNvSpPr txBox="1"/>
          <p:nvPr/>
        </p:nvSpPr>
        <p:spPr>
          <a:xfrm>
            <a:off x="3477041" y="3655428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CAB2AF-39D1-4D9D-B7EC-3BF6124EE0E7}"/>
              </a:ext>
            </a:extLst>
          </p:cNvPr>
          <p:cNvSpPr txBox="1"/>
          <p:nvPr/>
        </p:nvSpPr>
        <p:spPr>
          <a:xfrm>
            <a:off x="185550" y="5064009"/>
            <a:ext cx="2514601" cy="757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Remote compute resource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33DE3A-1502-4715-A26D-238DC77C4518}"/>
              </a:ext>
            </a:extLst>
          </p:cNvPr>
          <p:cNvSpPr txBox="1"/>
          <p:nvPr/>
        </p:nvSpPr>
        <p:spPr>
          <a:xfrm>
            <a:off x="2209230" y="2412234"/>
            <a:ext cx="368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Workflow management system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09F8F4A-D240-4BA6-91F7-E82E66644441}"/>
              </a:ext>
            </a:extLst>
          </p:cNvPr>
          <p:cNvSpPr txBox="1">
            <a:spLocks/>
          </p:cNvSpPr>
          <p:nvPr/>
        </p:nvSpPr>
        <p:spPr>
          <a:xfrm>
            <a:off x="7178046" y="1219258"/>
            <a:ext cx="7299954" cy="1251883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Push-based: jobs sent when ready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Daemon required to set up connection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084266-27BC-401A-A592-45A909D2D620}"/>
              </a:ext>
            </a:extLst>
          </p:cNvPr>
          <p:cNvSpPr txBox="1"/>
          <p:nvPr/>
        </p:nvSpPr>
        <p:spPr>
          <a:xfrm>
            <a:off x="1728602" y="7165570"/>
            <a:ext cx="194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Remote queue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382646F-21F8-4745-BCF4-85623487EAC7}"/>
              </a:ext>
            </a:extLst>
          </p:cNvPr>
          <p:cNvSpPr/>
          <p:nvPr/>
        </p:nvSpPr>
        <p:spPr>
          <a:xfrm>
            <a:off x="1946138" y="5800184"/>
            <a:ext cx="1523999" cy="12764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/>
          <a:effectLst>
            <a:outerShdw blurRad="508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76D398F-46BE-42B7-AB6B-6886D9832228}"/>
              </a:ext>
            </a:extLst>
          </p:cNvPr>
          <p:cNvCxnSpPr/>
          <p:nvPr/>
        </p:nvCxnSpPr>
        <p:spPr>
          <a:xfrm>
            <a:off x="1946138" y="6104984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4899453-293F-4FDC-94CA-15D70860597D}"/>
              </a:ext>
            </a:extLst>
          </p:cNvPr>
          <p:cNvCxnSpPr/>
          <p:nvPr/>
        </p:nvCxnSpPr>
        <p:spPr>
          <a:xfrm>
            <a:off x="1949603" y="6420175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0382E16-B2E0-4DFF-A3B1-0071EF029512}"/>
              </a:ext>
            </a:extLst>
          </p:cNvPr>
          <p:cNvCxnSpPr/>
          <p:nvPr/>
        </p:nvCxnSpPr>
        <p:spPr>
          <a:xfrm>
            <a:off x="1942676" y="6714584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BD4A953-836C-4EA1-BDDD-AF17470EA6D6}"/>
              </a:ext>
            </a:extLst>
          </p:cNvPr>
          <p:cNvSpPr txBox="1"/>
          <p:nvPr/>
        </p:nvSpPr>
        <p:spPr>
          <a:xfrm>
            <a:off x="2130405" y="6387621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pilot job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FD81F14-3E55-44F7-ABB9-6299610FE9B4}"/>
              </a:ext>
            </a:extLst>
          </p:cNvPr>
          <p:cNvSpPr txBox="1"/>
          <p:nvPr/>
        </p:nvSpPr>
        <p:spPr>
          <a:xfrm>
            <a:off x="1866475" y="6635227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313889-88CF-4410-9926-802EE9B4ECDA}"/>
              </a:ext>
            </a:extLst>
          </p:cNvPr>
          <p:cNvSpPr txBox="1"/>
          <p:nvPr/>
        </p:nvSpPr>
        <p:spPr>
          <a:xfrm>
            <a:off x="1905000" y="5650675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3937BA-7D0C-44BA-8CEE-FE9469D1391A}"/>
              </a:ext>
            </a:extLst>
          </p:cNvPr>
          <p:cNvSpPr txBox="1"/>
          <p:nvPr/>
        </p:nvSpPr>
        <p:spPr>
          <a:xfrm>
            <a:off x="1905000" y="5978705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CE992F5-56B3-4D40-8620-DCBEF6A57F99}"/>
              </a:ext>
            </a:extLst>
          </p:cNvPr>
          <p:cNvSpPr/>
          <p:nvPr/>
        </p:nvSpPr>
        <p:spPr>
          <a:xfrm>
            <a:off x="4808423" y="5530450"/>
            <a:ext cx="1404352" cy="1554585"/>
          </a:xfrm>
          <a:prstGeom prst="rect">
            <a:avLst/>
          </a:prstGeom>
          <a:solidFill>
            <a:srgbClr val="FFFFFF"/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2BB326-6631-4901-B6D8-326F930C89BA}"/>
              </a:ext>
            </a:extLst>
          </p:cNvPr>
          <p:cNvSpPr txBox="1"/>
          <p:nvPr/>
        </p:nvSpPr>
        <p:spPr>
          <a:xfrm>
            <a:off x="4531231" y="7146993"/>
            <a:ext cx="217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Compute node(s)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A50B46-4A62-4629-BD4F-FFAD1615196D}"/>
              </a:ext>
            </a:extLst>
          </p:cNvPr>
          <p:cNvSpPr txBox="1"/>
          <p:nvPr/>
        </p:nvSpPr>
        <p:spPr>
          <a:xfrm>
            <a:off x="4927504" y="5568280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pilot job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6036A35-C662-4C78-B403-A1B6ECEEE71E}"/>
              </a:ext>
            </a:extLst>
          </p:cNvPr>
          <p:cNvCxnSpPr>
            <a:cxnSpLocks/>
          </p:cNvCxnSpPr>
          <p:nvPr/>
        </p:nvCxnSpPr>
        <p:spPr>
          <a:xfrm>
            <a:off x="3473602" y="6553200"/>
            <a:ext cx="133482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962BE77B-EBBC-4375-8D0F-5C57E14DF4FA}"/>
              </a:ext>
            </a:extLst>
          </p:cNvPr>
          <p:cNvCxnSpPr>
            <a:cxnSpLocks/>
          </p:cNvCxnSpPr>
          <p:nvPr/>
        </p:nvCxnSpPr>
        <p:spPr>
          <a:xfrm>
            <a:off x="3733724" y="5313725"/>
            <a:ext cx="1077005" cy="854869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69FE8301-EA4E-4967-A263-4EF605792303}"/>
              </a:ext>
            </a:extLst>
          </p:cNvPr>
          <p:cNvCxnSpPr>
            <a:cxnSpLocks/>
          </p:cNvCxnSpPr>
          <p:nvPr/>
        </p:nvCxnSpPr>
        <p:spPr>
          <a:xfrm rot="16200000" flipV="1">
            <a:off x="2145043" y="3730642"/>
            <a:ext cx="2339551" cy="838435"/>
          </a:xfrm>
          <a:prstGeom prst="bentConnector3">
            <a:avLst>
              <a:gd name="adj1" fmla="val 3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B6B8A28-6547-4E21-8095-A4209238EC6A}"/>
              </a:ext>
            </a:extLst>
          </p:cNvPr>
          <p:cNvCxnSpPr/>
          <p:nvPr/>
        </p:nvCxnSpPr>
        <p:spPr>
          <a:xfrm>
            <a:off x="2895600" y="2980773"/>
            <a:ext cx="65764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C264E6FF-8406-42E4-B6C8-E8287126272B}"/>
              </a:ext>
            </a:extLst>
          </p:cNvPr>
          <p:cNvSpPr/>
          <p:nvPr/>
        </p:nvSpPr>
        <p:spPr>
          <a:xfrm>
            <a:off x="4927504" y="5998482"/>
            <a:ext cx="1168496" cy="9603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41CBE34-88E0-40BC-B756-E32AE847163F}"/>
              </a:ext>
            </a:extLst>
          </p:cNvPr>
          <p:cNvSpPr txBox="1"/>
          <p:nvPr/>
        </p:nvSpPr>
        <p:spPr>
          <a:xfrm>
            <a:off x="4948050" y="6019800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1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019DBC2-2DFF-4E2C-AA1A-C4781F269F0B}"/>
              </a:ext>
            </a:extLst>
          </p:cNvPr>
          <p:cNvCxnSpPr>
            <a:stCxn id="59" idx="0"/>
          </p:cNvCxnSpPr>
          <p:nvPr/>
        </p:nvCxnSpPr>
        <p:spPr>
          <a:xfrm flipV="1">
            <a:off x="5510599" y="4339709"/>
            <a:ext cx="0" cy="119074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38282B8-361F-480B-9E83-A7E649C04DA1}"/>
              </a:ext>
            </a:extLst>
          </p:cNvPr>
          <p:cNvCxnSpPr>
            <a:cxnSpLocks/>
          </p:cNvCxnSpPr>
          <p:nvPr/>
        </p:nvCxnSpPr>
        <p:spPr>
          <a:xfrm flipV="1">
            <a:off x="7543800" y="4980714"/>
            <a:ext cx="6814114" cy="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BD14C8D6-1F0C-4AEA-B7AF-4CD28CB24013}"/>
              </a:ext>
            </a:extLst>
          </p:cNvPr>
          <p:cNvSpPr txBox="1"/>
          <p:nvPr/>
        </p:nvSpPr>
        <p:spPr>
          <a:xfrm>
            <a:off x="11895452" y="4114800"/>
            <a:ext cx="2514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/>
              <a:t>Workflow submission host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94800E0-C546-42A1-88C7-08D421CF9304}"/>
              </a:ext>
            </a:extLst>
          </p:cNvPr>
          <p:cNvSpPr txBox="1"/>
          <p:nvPr/>
        </p:nvSpPr>
        <p:spPr>
          <a:xfrm>
            <a:off x="11963399" y="5076321"/>
            <a:ext cx="2514601" cy="757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/>
              <a:t>Remote compute resource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C0852386-ADB1-4D16-AE05-D4BEA910A0BA}"/>
              </a:ext>
            </a:extLst>
          </p:cNvPr>
          <p:cNvSpPr/>
          <p:nvPr/>
        </p:nvSpPr>
        <p:spPr>
          <a:xfrm>
            <a:off x="7543800" y="2412234"/>
            <a:ext cx="4223767" cy="196024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04736D5-7B6E-43AE-AD38-3E4055D9B5A4}"/>
              </a:ext>
            </a:extLst>
          </p:cNvPr>
          <p:cNvSpPr/>
          <p:nvPr/>
        </p:nvSpPr>
        <p:spPr>
          <a:xfrm>
            <a:off x="9152072" y="2853159"/>
            <a:ext cx="1523999" cy="12764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EB38665-6203-4CED-9E32-5E2040A7C4B6}"/>
              </a:ext>
            </a:extLst>
          </p:cNvPr>
          <p:cNvCxnSpPr/>
          <p:nvPr/>
        </p:nvCxnSpPr>
        <p:spPr>
          <a:xfrm>
            <a:off x="9152072" y="3157959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3933F0E-9DC9-4A69-9CD1-BE210148B7B2}"/>
              </a:ext>
            </a:extLst>
          </p:cNvPr>
          <p:cNvCxnSpPr/>
          <p:nvPr/>
        </p:nvCxnSpPr>
        <p:spPr>
          <a:xfrm>
            <a:off x="9155537" y="3473150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C50E177-8791-4C83-A81A-698364C1B7D5}"/>
              </a:ext>
            </a:extLst>
          </p:cNvPr>
          <p:cNvCxnSpPr/>
          <p:nvPr/>
        </p:nvCxnSpPr>
        <p:spPr>
          <a:xfrm>
            <a:off x="9148610" y="3767559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0464E3F8-962A-42D8-AFF5-D8F12728C097}"/>
              </a:ext>
            </a:extLst>
          </p:cNvPr>
          <p:cNvSpPr txBox="1"/>
          <p:nvPr/>
        </p:nvSpPr>
        <p:spPr>
          <a:xfrm>
            <a:off x="9340863" y="2857891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89FFAED-2538-4B32-9A27-3BDFBA677C9F}"/>
              </a:ext>
            </a:extLst>
          </p:cNvPr>
          <p:cNvSpPr txBox="1"/>
          <p:nvPr/>
        </p:nvSpPr>
        <p:spPr>
          <a:xfrm>
            <a:off x="9342573" y="3166154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2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BDEADA4-26A1-48E4-8FC4-615A3DC8397D}"/>
              </a:ext>
            </a:extLst>
          </p:cNvPr>
          <p:cNvSpPr txBox="1"/>
          <p:nvPr/>
        </p:nvSpPr>
        <p:spPr>
          <a:xfrm>
            <a:off x="9342573" y="3462759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3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2606927-902F-4D64-AEFF-FC117FA7CC41}"/>
              </a:ext>
            </a:extLst>
          </p:cNvPr>
          <p:cNvSpPr txBox="1"/>
          <p:nvPr/>
        </p:nvSpPr>
        <p:spPr>
          <a:xfrm>
            <a:off x="9072409" y="3688202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E809022-A167-4AC3-9E01-B8E3F54AE41E}"/>
              </a:ext>
            </a:extLst>
          </p:cNvPr>
          <p:cNvSpPr txBox="1"/>
          <p:nvPr/>
        </p:nvSpPr>
        <p:spPr>
          <a:xfrm>
            <a:off x="7804598" y="2445007"/>
            <a:ext cx="368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Workflow management system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669DAFE-415F-4B21-90C1-52BCF4EB8CE0}"/>
              </a:ext>
            </a:extLst>
          </p:cNvPr>
          <p:cNvSpPr/>
          <p:nvPr/>
        </p:nvSpPr>
        <p:spPr>
          <a:xfrm>
            <a:off x="7539545" y="6160625"/>
            <a:ext cx="1883669" cy="1363548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6E260A0-D959-4E73-8958-5336AF60B3A2}"/>
              </a:ext>
            </a:extLst>
          </p:cNvPr>
          <p:cNvSpPr txBox="1"/>
          <p:nvPr/>
        </p:nvSpPr>
        <p:spPr>
          <a:xfrm>
            <a:off x="7467600" y="6629400"/>
            <a:ext cx="200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Long-running daemon</a:t>
            </a:r>
          </a:p>
        </p:txBody>
      </p:sp>
      <p:sp>
        <p:nvSpPr>
          <p:cNvPr id="118" name="Arrow: Up-Down 117">
            <a:extLst>
              <a:ext uri="{FF2B5EF4-FFF2-40B4-BE49-F238E27FC236}">
                <a16:creationId xmlns:a16="http://schemas.microsoft.com/office/drawing/2014/main" id="{91E86ABE-A824-4DCA-82E9-E17CB6E8AD36}"/>
              </a:ext>
            </a:extLst>
          </p:cNvPr>
          <p:cNvSpPr/>
          <p:nvPr/>
        </p:nvSpPr>
        <p:spPr>
          <a:xfrm>
            <a:off x="7804599" y="4386600"/>
            <a:ext cx="1318766" cy="1771890"/>
          </a:xfrm>
          <a:prstGeom prst="upDownArrow">
            <a:avLst>
              <a:gd name="adj1" fmla="val 50000"/>
              <a:gd name="adj2" fmla="val 39708"/>
            </a:avLst>
          </a:prstGeom>
          <a:solidFill>
            <a:schemeClr val="bg2">
              <a:lumMod val="60000"/>
              <a:lumOff val="40000"/>
            </a:schemeClr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CAA212FE-0416-4622-96AE-DBF77183E2D3}"/>
              </a:ext>
            </a:extLst>
          </p:cNvPr>
          <p:cNvCxnSpPr>
            <a:cxnSpLocks/>
          </p:cNvCxnSpPr>
          <p:nvPr/>
        </p:nvCxnSpPr>
        <p:spPr>
          <a:xfrm rot="5400000">
            <a:off x="6979339" y="4458947"/>
            <a:ext cx="3655061" cy="697338"/>
          </a:xfrm>
          <a:prstGeom prst="bentConnector3">
            <a:avLst>
              <a:gd name="adj1" fmla="val -3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AD94EDAA-BD98-4859-A5DD-B6F121E715FF}"/>
              </a:ext>
            </a:extLst>
          </p:cNvPr>
          <p:cNvCxnSpPr/>
          <p:nvPr/>
        </p:nvCxnSpPr>
        <p:spPr>
          <a:xfrm>
            <a:off x="8458200" y="6631030"/>
            <a:ext cx="1524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3848D9A0-0F74-4569-BC0C-44D0BF44860B}"/>
              </a:ext>
            </a:extLst>
          </p:cNvPr>
          <p:cNvSpPr/>
          <p:nvPr/>
        </p:nvSpPr>
        <p:spPr>
          <a:xfrm>
            <a:off x="9990952" y="5843918"/>
            <a:ext cx="1523999" cy="12764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/>
          <a:effectLst>
            <a:outerShdw blurRad="508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EF3BE775-BCDA-46FE-B5B0-9335A4AC926C}"/>
              </a:ext>
            </a:extLst>
          </p:cNvPr>
          <p:cNvCxnSpPr/>
          <p:nvPr/>
        </p:nvCxnSpPr>
        <p:spPr>
          <a:xfrm>
            <a:off x="9990952" y="6148718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C137DAFD-35C9-402D-BCE6-A677A19D128D}"/>
              </a:ext>
            </a:extLst>
          </p:cNvPr>
          <p:cNvCxnSpPr/>
          <p:nvPr/>
        </p:nvCxnSpPr>
        <p:spPr>
          <a:xfrm>
            <a:off x="9994417" y="6463909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B70962C2-0A12-4CF3-BE5E-4781412C8623}"/>
              </a:ext>
            </a:extLst>
          </p:cNvPr>
          <p:cNvCxnSpPr/>
          <p:nvPr/>
        </p:nvCxnSpPr>
        <p:spPr>
          <a:xfrm>
            <a:off x="9987490" y="6758318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3B8D4C38-20FF-493F-9ABF-C13BF0CE0B2F}"/>
              </a:ext>
            </a:extLst>
          </p:cNvPr>
          <p:cNvSpPr txBox="1"/>
          <p:nvPr/>
        </p:nvSpPr>
        <p:spPr>
          <a:xfrm>
            <a:off x="10175219" y="6431588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F86D8B92-B082-43CB-891D-11A25034E6AB}"/>
              </a:ext>
            </a:extLst>
          </p:cNvPr>
          <p:cNvSpPr txBox="1"/>
          <p:nvPr/>
        </p:nvSpPr>
        <p:spPr>
          <a:xfrm>
            <a:off x="9911289" y="6678961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A38EFDC-56D0-448B-B78E-D68DC1B871F7}"/>
              </a:ext>
            </a:extLst>
          </p:cNvPr>
          <p:cNvSpPr txBox="1"/>
          <p:nvPr/>
        </p:nvSpPr>
        <p:spPr>
          <a:xfrm>
            <a:off x="9949814" y="5694409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1F1D6A42-70EE-4EF5-B4D1-A9FE5FA33535}"/>
              </a:ext>
            </a:extLst>
          </p:cNvPr>
          <p:cNvSpPr txBox="1"/>
          <p:nvPr/>
        </p:nvSpPr>
        <p:spPr>
          <a:xfrm>
            <a:off x="9949814" y="6019802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2CED7AC-6965-43B2-BB46-A3A67AA79D29}"/>
              </a:ext>
            </a:extLst>
          </p:cNvPr>
          <p:cNvSpPr txBox="1"/>
          <p:nvPr/>
        </p:nvSpPr>
        <p:spPr>
          <a:xfrm>
            <a:off x="9739840" y="7150728"/>
            <a:ext cx="194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Remote queue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469BE81D-F862-434C-A497-8B11BC9339B8}"/>
              </a:ext>
            </a:extLst>
          </p:cNvPr>
          <p:cNvSpPr/>
          <p:nvPr/>
        </p:nvSpPr>
        <p:spPr>
          <a:xfrm>
            <a:off x="12366771" y="5869546"/>
            <a:ext cx="1404352" cy="12317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601AC8F-9B2D-498B-ABDC-FD11953DA51C}"/>
              </a:ext>
            </a:extLst>
          </p:cNvPr>
          <p:cNvSpPr txBox="1"/>
          <p:nvPr/>
        </p:nvSpPr>
        <p:spPr>
          <a:xfrm>
            <a:off x="12089579" y="7162641"/>
            <a:ext cx="217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Compute node(s)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114BA20-4D7F-4E0A-A668-F387BB22CE15}"/>
              </a:ext>
            </a:extLst>
          </p:cNvPr>
          <p:cNvSpPr txBox="1"/>
          <p:nvPr/>
        </p:nvSpPr>
        <p:spPr>
          <a:xfrm>
            <a:off x="12469679" y="5923322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1</a:t>
            </a:r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5708A740-CCB0-448D-A671-DE01903B3FD0}"/>
              </a:ext>
            </a:extLst>
          </p:cNvPr>
          <p:cNvCxnSpPr>
            <a:cxnSpLocks/>
          </p:cNvCxnSpPr>
          <p:nvPr/>
        </p:nvCxnSpPr>
        <p:spPr>
          <a:xfrm>
            <a:off x="11518416" y="6615853"/>
            <a:ext cx="8483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F1D8344-8E79-40FD-81C6-A57D6EEF1A00}"/>
              </a:ext>
            </a:extLst>
          </p:cNvPr>
          <p:cNvCxnSpPr/>
          <p:nvPr/>
        </p:nvCxnSpPr>
        <p:spPr>
          <a:xfrm>
            <a:off x="838200" y="6553200"/>
            <a:ext cx="11044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97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2" grpId="0"/>
      <p:bldP spid="59" grpId="0" animBg="1"/>
      <p:bldP spid="60" grpId="0"/>
      <p:bldP spid="61" grpId="0"/>
      <p:bldP spid="95" grpId="0" animBg="1"/>
      <p:bldP spid="97" grpId="0"/>
      <p:bldP spid="102" grpId="0"/>
      <p:bldP spid="103" grpId="0"/>
      <p:bldP spid="105" grpId="0" animBg="1"/>
      <p:bldP spid="106" grpId="0" animBg="1"/>
      <p:bldP spid="110" grpId="0"/>
      <p:bldP spid="111" grpId="0"/>
      <p:bldP spid="112" grpId="0"/>
      <p:bldP spid="113" grpId="0"/>
      <p:bldP spid="114" grpId="0"/>
      <p:bldP spid="116" grpId="0" animBg="1"/>
      <p:bldP spid="117" grpId="0"/>
      <p:bldP spid="118" grpId="0" animBg="1"/>
      <p:bldP spid="130" grpId="0" animBg="1"/>
      <p:bldP spid="134" grpId="0"/>
      <p:bldP spid="135" grpId="0"/>
      <p:bldP spid="136" grpId="0"/>
      <p:bldP spid="137" grpId="0"/>
      <p:bldP spid="145" grpId="0"/>
      <p:bldP spid="146" grpId="0" animBg="1"/>
      <p:bldP spid="147" grpId="0"/>
      <p:bldP spid="1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D26CB-4D63-4AD9-AB8E-E058A8E50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Challenges: Job Execution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EB4E3-73F6-4613-9145-277B07A7C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Workflows include heterogeneous jobs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Serial, parallel, CPU, GPU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Targeted OLCF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Summit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(#5)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Summit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prioritizes large jobs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Want to run in bins 1 or 2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Largest tasks in the workflow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are ~1.5% of the system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Use pull-based approach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Create large (~1000 node) pilot jobs, then fill with tasks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Created process to monitor task queue on workflow submission host and submit pilot jobs when enough tasks were ready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1E4-7AB3-4C0B-AD97-3E9AE2AE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EB352-B5AE-448A-B013-71BC730A1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6A9D4-2AD3-474D-AD29-7C880308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12</a:t>
            </a:fld>
            <a:endParaRPr lang="uk-UA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F74F58D-2E8A-4933-9E83-5F7D5A146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747805"/>
              </p:ext>
            </p:extLst>
          </p:nvPr>
        </p:nvGraphicFramePr>
        <p:xfrm>
          <a:off x="6858000" y="2667000"/>
          <a:ext cx="6381827" cy="261037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62270">
                  <a:extLst>
                    <a:ext uri="{9D8B030D-6E8A-4147-A177-3AD203B41FA5}">
                      <a16:colId xmlns:a16="http://schemas.microsoft.com/office/drawing/2014/main" val="485304030"/>
                    </a:ext>
                  </a:extLst>
                </a:gridCol>
                <a:gridCol w="1714112">
                  <a:extLst>
                    <a:ext uri="{9D8B030D-6E8A-4147-A177-3AD203B41FA5}">
                      <a16:colId xmlns:a16="http://schemas.microsoft.com/office/drawing/2014/main" val="3687977200"/>
                    </a:ext>
                  </a:extLst>
                </a:gridCol>
                <a:gridCol w="1792025">
                  <a:extLst>
                    <a:ext uri="{9D8B030D-6E8A-4147-A177-3AD203B41FA5}">
                      <a16:colId xmlns:a16="http://schemas.microsoft.com/office/drawing/2014/main" val="2676310726"/>
                    </a:ext>
                  </a:extLst>
                </a:gridCol>
                <a:gridCol w="2213420">
                  <a:extLst>
                    <a:ext uri="{9D8B030D-6E8A-4147-A177-3AD203B41FA5}">
                      <a16:colId xmlns:a16="http://schemas.microsoft.com/office/drawing/2014/main" val="3366782042"/>
                    </a:ext>
                  </a:extLst>
                </a:gridCol>
              </a:tblGrid>
              <a:tr h="180605">
                <a:tc>
                  <a:txBody>
                    <a:bodyPr/>
                    <a:lstStyle/>
                    <a:p>
                      <a:r>
                        <a:rPr lang="en-US" sz="2200" dirty="0"/>
                        <a:t>Bin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Min Nodes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Max Nodes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Aging Boost</a:t>
                      </a:r>
                    </a:p>
                  </a:txBody>
                  <a:tcPr marL="93497" marR="93497" marT="46749" marB="46749"/>
                </a:tc>
                <a:extLst>
                  <a:ext uri="{0D108BD9-81ED-4DB2-BD59-A6C34878D82A}">
                    <a16:rowId xmlns:a16="http://schemas.microsoft.com/office/drawing/2014/main" val="1742524804"/>
                  </a:ext>
                </a:extLst>
              </a:tr>
              <a:tr h="436319">
                <a:tc>
                  <a:txBody>
                    <a:bodyPr/>
                    <a:lstStyle/>
                    <a:p>
                      <a:r>
                        <a:rPr lang="en-US" sz="2200" b="1" dirty="0"/>
                        <a:t>1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2765 (50%)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4608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15 days</a:t>
                      </a:r>
                    </a:p>
                  </a:txBody>
                  <a:tcPr marL="93497" marR="93497" marT="46749" marB="46749"/>
                </a:tc>
                <a:extLst>
                  <a:ext uri="{0D108BD9-81ED-4DB2-BD59-A6C34878D82A}">
                    <a16:rowId xmlns:a16="http://schemas.microsoft.com/office/drawing/2014/main" val="402203334"/>
                  </a:ext>
                </a:extLst>
              </a:tr>
              <a:tr h="436319">
                <a:tc>
                  <a:txBody>
                    <a:bodyPr/>
                    <a:lstStyle/>
                    <a:p>
                      <a:r>
                        <a:rPr lang="en-US" sz="2200" b="1" dirty="0"/>
                        <a:t>2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922 (20%)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2764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10 days</a:t>
                      </a:r>
                    </a:p>
                  </a:txBody>
                  <a:tcPr marL="93497" marR="93497" marT="46749" marB="46749"/>
                </a:tc>
                <a:extLst>
                  <a:ext uri="{0D108BD9-81ED-4DB2-BD59-A6C34878D82A}">
                    <a16:rowId xmlns:a16="http://schemas.microsoft.com/office/drawing/2014/main" val="3315438914"/>
                  </a:ext>
                </a:extLst>
              </a:tr>
              <a:tr h="436319">
                <a:tc>
                  <a:txBody>
                    <a:bodyPr/>
                    <a:lstStyle/>
                    <a:p>
                      <a:r>
                        <a:rPr lang="en-US" sz="2200" b="1" dirty="0"/>
                        <a:t>3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92 (2%)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921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0</a:t>
                      </a:r>
                    </a:p>
                  </a:txBody>
                  <a:tcPr marL="93497" marR="93497" marT="46749" marB="46749"/>
                </a:tc>
                <a:extLst>
                  <a:ext uri="{0D108BD9-81ED-4DB2-BD59-A6C34878D82A}">
                    <a16:rowId xmlns:a16="http://schemas.microsoft.com/office/drawing/2014/main" val="4207419938"/>
                  </a:ext>
                </a:extLst>
              </a:tr>
              <a:tr h="436319">
                <a:tc>
                  <a:txBody>
                    <a:bodyPr/>
                    <a:lstStyle/>
                    <a:p>
                      <a:r>
                        <a:rPr lang="en-US" sz="2200" b="1" dirty="0"/>
                        <a:t>4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46 (1%)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91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0</a:t>
                      </a:r>
                    </a:p>
                  </a:txBody>
                  <a:tcPr marL="93497" marR="93497" marT="46749" marB="46749"/>
                </a:tc>
                <a:extLst>
                  <a:ext uri="{0D108BD9-81ED-4DB2-BD59-A6C34878D82A}">
                    <a16:rowId xmlns:a16="http://schemas.microsoft.com/office/drawing/2014/main" val="3008409753"/>
                  </a:ext>
                </a:extLst>
              </a:tr>
              <a:tr h="436319">
                <a:tc>
                  <a:txBody>
                    <a:bodyPr/>
                    <a:lstStyle/>
                    <a:p>
                      <a:r>
                        <a:rPr lang="en-US" sz="2200" b="1" dirty="0"/>
                        <a:t>5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1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45</a:t>
                      </a:r>
                    </a:p>
                  </a:txBody>
                  <a:tcPr marL="93497" marR="93497" marT="46749" marB="4674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0</a:t>
                      </a:r>
                    </a:p>
                  </a:txBody>
                  <a:tcPr marL="93497" marR="93497" marT="46749" marB="46749"/>
                </a:tc>
                <a:extLst>
                  <a:ext uri="{0D108BD9-81ED-4DB2-BD59-A6C34878D82A}">
                    <a16:rowId xmlns:a16="http://schemas.microsoft.com/office/drawing/2014/main" val="183753854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763CC3D-6CFC-4041-A15D-E2D26CE58235}"/>
              </a:ext>
            </a:extLst>
          </p:cNvPr>
          <p:cNvSpPr txBox="1"/>
          <p:nvPr/>
        </p:nvSpPr>
        <p:spPr>
          <a:xfrm>
            <a:off x="8229600" y="2133600"/>
            <a:ext cx="4572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Summit</a:t>
            </a:r>
            <a:r>
              <a:rPr lang="en-US" sz="2400" dirty="0"/>
              <a:t> Scheduling Policy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580299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3054DC2-5F11-4C33-934F-A6F0F6553D78}"/>
              </a:ext>
            </a:extLst>
          </p:cNvPr>
          <p:cNvSpPr/>
          <p:nvPr/>
        </p:nvSpPr>
        <p:spPr>
          <a:xfrm>
            <a:off x="9829800" y="2133600"/>
            <a:ext cx="1981200" cy="1905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8A2B7-5781-4252-9E0A-AE423E402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Challenges: Job Execution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97FF1-A2B9-41C9-A5F9-591071994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50" y="1188720"/>
            <a:ext cx="11980450" cy="649224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High throughput needed for small serial tasks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77,000 tasks per site for broadband calculations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Can’t place jobs directly in the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Summit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queue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Schedulers aren’t designed for this kind of load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Scheduler cycle is ~5 minutes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Policy limits number of jobs in queue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Bundle high throughput jobs using Pegasus-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mpi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-cluster (PMC)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MPI wrapper around tasks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Uses manager-worker paradigm to execute tasks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Preserves dependencies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Push-based approach for PMC jobs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AD19A-7F17-473C-9275-0C890EEE7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6718C-AF91-452A-A460-BA028E91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D22DD-07A7-4AA6-9D78-D36DE4EAF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13</a:t>
            </a:fld>
            <a:endParaRPr lang="uk-UA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CD08B0-6871-4065-A3F0-11067EB8EABE}"/>
              </a:ext>
            </a:extLst>
          </p:cNvPr>
          <p:cNvSpPr/>
          <p:nvPr/>
        </p:nvSpPr>
        <p:spPr>
          <a:xfrm>
            <a:off x="10949982" y="2500884"/>
            <a:ext cx="685800" cy="609600"/>
          </a:xfrm>
          <a:prstGeom prst="ellipse">
            <a:avLst/>
          </a:prstGeom>
          <a:solidFill>
            <a:srgbClr val="92D050"/>
          </a:solidFill>
          <a:ln w="19050"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343E61-180C-4ED8-AD9B-2BA5568DE7F2}"/>
              </a:ext>
            </a:extLst>
          </p:cNvPr>
          <p:cNvSpPr/>
          <p:nvPr/>
        </p:nvSpPr>
        <p:spPr>
          <a:xfrm>
            <a:off x="10035582" y="2500884"/>
            <a:ext cx="685800" cy="609600"/>
          </a:xfrm>
          <a:prstGeom prst="ellipse">
            <a:avLst/>
          </a:prstGeom>
          <a:solidFill>
            <a:srgbClr val="FFE967"/>
          </a:solidFill>
          <a:ln w="190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332B1E-21B8-495D-84E8-4B26017D36F2}"/>
              </a:ext>
            </a:extLst>
          </p:cNvPr>
          <p:cNvSpPr/>
          <p:nvPr/>
        </p:nvSpPr>
        <p:spPr>
          <a:xfrm>
            <a:off x="10463803" y="3314700"/>
            <a:ext cx="685800" cy="609600"/>
          </a:xfrm>
          <a:prstGeom prst="ellipse">
            <a:avLst/>
          </a:prstGeom>
          <a:solidFill>
            <a:srgbClr val="00B0F0"/>
          </a:solidFill>
          <a:ln w="19050">
            <a:solidFill>
              <a:srgbClr val="0066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342ABA-A76C-4C4B-B538-B17A9037514B}"/>
              </a:ext>
            </a:extLst>
          </p:cNvPr>
          <p:cNvCxnSpPr>
            <a:cxnSpLocks/>
          </p:cNvCxnSpPr>
          <p:nvPr/>
        </p:nvCxnSpPr>
        <p:spPr>
          <a:xfrm>
            <a:off x="10512447" y="3095932"/>
            <a:ext cx="147483" cy="2507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D6CCB2-7BDD-491D-B0A2-4C8647B0982C}"/>
              </a:ext>
            </a:extLst>
          </p:cNvPr>
          <p:cNvCxnSpPr>
            <a:cxnSpLocks/>
          </p:cNvCxnSpPr>
          <p:nvPr/>
        </p:nvCxnSpPr>
        <p:spPr>
          <a:xfrm flipH="1">
            <a:off x="10954899" y="3086100"/>
            <a:ext cx="147483" cy="2507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03BB004-5DFE-4853-AD8A-C2F0DA4066F0}"/>
              </a:ext>
            </a:extLst>
          </p:cNvPr>
          <p:cNvSpPr txBox="1"/>
          <p:nvPr/>
        </p:nvSpPr>
        <p:spPr>
          <a:xfrm>
            <a:off x="10159003" y="212240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workflow</a:t>
            </a:r>
            <a:endParaRPr lang="en-US" sz="24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96B713-C26C-4BDF-9026-D00202FB2C51}"/>
              </a:ext>
            </a:extLst>
          </p:cNvPr>
          <p:cNvSpPr/>
          <p:nvPr/>
        </p:nvSpPr>
        <p:spPr>
          <a:xfrm>
            <a:off x="12115800" y="1371600"/>
            <a:ext cx="2333578" cy="3276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BBF155-DF01-428C-ABB5-1C0B121DD2F5}"/>
              </a:ext>
            </a:extLst>
          </p:cNvPr>
          <p:cNvSpPr txBox="1"/>
          <p:nvPr/>
        </p:nvSpPr>
        <p:spPr>
          <a:xfrm>
            <a:off x="12596789" y="1447800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PMC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36D7D36-EF76-417A-88B9-EC8CD3026B1A}"/>
              </a:ext>
            </a:extLst>
          </p:cNvPr>
          <p:cNvSpPr/>
          <p:nvPr/>
        </p:nvSpPr>
        <p:spPr>
          <a:xfrm>
            <a:off x="13433322" y="2894372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8632D46-EE8B-4830-A4B8-F2F771F0535F}"/>
              </a:ext>
            </a:extLst>
          </p:cNvPr>
          <p:cNvSpPr/>
          <p:nvPr/>
        </p:nvSpPr>
        <p:spPr>
          <a:xfrm>
            <a:off x="13433322" y="3122972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9979CA3-69AA-4C5E-8167-018C77FD3E08}"/>
              </a:ext>
            </a:extLst>
          </p:cNvPr>
          <p:cNvSpPr/>
          <p:nvPr/>
        </p:nvSpPr>
        <p:spPr>
          <a:xfrm>
            <a:off x="13433322" y="3352801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BF77AB-9A7D-4FB6-BD7F-34ABF57B0CB6}"/>
              </a:ext>
            </a:extLst>
          </p:cNvPr>
          <p:cNvSpPr/>
          <p:nvPr/>
        </p:nvSpPr>
        <p:spPr>
          <a:xfrm>
            <a:off x="13433322" y="3581401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99C452A-6635-4454-BD78-9E527B226E7C}"/>
              </a:ext>
            </a:extLst>
          </p:cNvPr>
          <p:cNvSpPr/>
          <p:nvPr/>
        </p:nvSpPr>
        <p:spPr>
          <a:xfrm>
            <a:off x="13433322" y="3810001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325D178-1B40-4C71-A3C7-40BFA340E1E4}"/>
              </a:ext>
            </a:extLst>
          </p:cNvPr>
          <p:cNvSpPr/>
          <p:nvPr/>
        </p:nvSpPr>
        <p:spPr>
          <a:xfrm>
            <a:off x="12686071" y="1903771"/>
            <a:ext cx="1208671" cy="7214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36DB94-80E3-44BC-9DF0-98888BD99BA7}"/>
              </a:ext>
            </a:extLst>
          </p:cNvPr>
          <p:cNvSpPr txBox="1"/>
          <p:nvPr/>
        </p:nvSpPr>
        <p:spPr>
          <a:xfrm>
            <a:off x="12686071" y="2061484"/>
            <a:ext cx="141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manager</a:t>
            </a:r>
            <a:endParaRPr lang="en-US" sz="24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5EEEA66-1AEB-41F0-A3A6-844491947FA2}"/>
              </a:ext>
            </a:extLst>
          </p:cNvPr>
          <p:cNvCxnSpPr>
            <a:cxnSpLocks/>
          </p:cNvCxnSpPr>
          <p:nvPr/>
        </p:nvCxnSpPr>
        <p:spPr>
          <a:xfrm flipV="1">
            <a:off x="11811000" y="2411361"/>
            <a:ext cx="931606" cy="48301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F85D016-45C1-45C9-B444-4CFB36F36714}"/>
              </a:ext>
            </a:extLst>
          </p:cNvPr>
          <p:cNvCxnSpPr>
            <a:cxnSpLocks/>
          </p:cNvCxnSpPr>
          <p:nvPr/>
        </p:nvCxnSpPr>
        <p:spPr>
          <a:xfrm flipH="1">
            <a:off x="13277235" y="2617046"/>
            <a:ext cx="0" cy="1459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092EF5C8-31EA-4705-9813-0DACBB6F3BA0}"/>
              </a:ext>
            </a:extLst>
          </p:cNvPr>
          <p:cNvSpPr/>
          <p:nvPr/>
        </p:nvSpPr>
        <p:spPr>
          <a:xfrm>
            <a:off x="12206748" y="2895600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4992578-FAC9-4B3D-BC9F-0269ED3B2285}"/>
              </a:ext>
            </a:extLst>
          </p:cNvPr>
          <p:cNvSpPr/>
          <p:nvPr/>
        </p:nvSpPr>
        <p:spPr>
          <a:xfrm>
            <a:off x="12206748" y="3124200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3491F60-3AEE-4A53-B369-E98F7F8E6327}"/>
              </a:ext>
            </a:extLst>
          </p:cNvPr>
          <p:cNvSpPr/>
          <p:nvPr/>
        </p:nvSpPr>
        <p:spPr>
          <a:xfrm>
            <a:off x="12206748" y="3354029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10F4008-0BF9-49A5-B558-B0601EE5107A}"/>
              </a:ext>
            </a:extLst>
          </p:cNvPr>
          <p:cNvSpPr/>
          <p:nvPr/>
        </p:nvSpPr>
        <p:spPr>
          <a:xfrm>
            <a:off x="12206748" y="3582629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D360C58-189F-4D5A-B13F-3A114C88F0A9}"/>
              </a:ext>
            </a:extLst>
          </p:cNvPr>
          <p:cNvSpPr/>
          <p:nvPr/>
        </p:nvSpPr>
        <p:spPr>
          <a:xfrm>
            <a:off x="12206748" y="3811229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BD5F45-C8E1-4064-BA4C-3176A1867FD0}"/>
              </a:ext>
            </a:extLst>
          </p:cNvPr>
          <p:cNvSpPr txBox="1"/>
          <p:nvPr/>
        </p:nvSpPr>
        <p:spPr>
          <a:xfrm>
            <a:off x="12596789" y="425017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workers</a:t>
            </a:r>
            <a:endParaRPr lang="en-US" sz="2400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5AB6EB3-DFFB-4DD0-BDD4-6E9AE850A0C6}"/>
              </a:ext>
            </a:extLst>
          </p:cNvPr>
          <p:cNvCxnSpPr>
            <a:stCxn id="42" idx="6"/>
            <a:endCxn id="26" idx="2"/>
          </p:cNvCxnSpPr>
          <p:nvPr/>
        </p:nvCxnSpPr>
        <p:spPr>
          <a:xfrm flipV="1">
            <a:off x="13121148" y="4076701"/>
            <a:ext cx="312174" cy="122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DC0F82F-28B5-48F7-9B33-8F31093CAE6A}"/>
              </a:ext>
            </a:extLst>
          </p:cNvPr>
          <p:cNvCxnSpPr/>
          <p:nvPr/>
        </p:nvCxnSpPr>
        <p:spPr>
          <a:xfrm flipV="1">
            <a:off x="13121148" y="3848102"/>
            <a:ext cx="312174" cy="122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65FB5E9-75E3-4E30-8647-5C591D645A0E}"/>
              </a:ext>
            </a:extLst>
          </p:cNvPr>
          <p:cNvCxnSpPr/>
          <p:nvPr/>
        </p:nvCxnSpPr>
        <p:spPr>
          <a:xfrm flipV="1">
            <a:off x="13113774" y="3640392"/>
            <a:ext cx="312174" cy="122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013A652-4ECD-4480-AD90-1FE77E17359E}"/>
              </a:ext>
            </a:extLst>
          </p:cNvPr>
          <p:cNvCxnSpPr/>
          <p:nvPr/>
        </p:nvCxnSpPr>
        <p:spPr>
          <a:xfrm flipV="1">
            <a:off x="13121148" y="3382296"/>
            <a:ext cx="312174" cy="122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8F32EA8-D93F-41BE-85D9-DD5B81BB7DD8}"/>
              </a:ext>
            </a:extLst>
          </p:cNvPr>
          <p:cNvCxnSpPr/>
          <p:nvPr/>
        </p:nvCxnSpPr>
        <p:spPr>
          <a:xfrm flipV="1">
            <a:off x="13121148" y="3153696"/>
            <a:ext cx="312174" cy="122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742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FAE23-0220-4C47-89F3-5592420E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Challenges: Data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F8B88-07D9-4DA4-B4C3-D01DC852A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Millions of data files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Workflows stage files needed for executables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Supports running distributed workflows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Output data staged back to archival storage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integrity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Automated checks to detect file errors early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Correct number of files, correct size,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NaNs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present, zero-value checks, MD5 sums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Included as new jobs in workflow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Preparing output data for easy access later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Work in progress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EA0A0-E69F-449E-B246-491A14CDA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570A4-1F79-4F67-BA4B-5728EFF7F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95559-1280-495C-91EE-0208B10F4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22440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FB57-B721-4A26-89AB-3C4BD2698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22.12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6FB97-20AD-4790-A090-2E7C0A8E0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CyberShake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study for 335 sites in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Southern California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Both low-frequency (0-1 Hz) and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broadband (0-50 Hz) hazard models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Broadband approach validated against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historic earthquakes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Updated rupture generation process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Reduced slip/risetime correlation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Reduced shallow rupture speeds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Increased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hypocentral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density from 4.5 → 4 km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Improved near-surface 3D velocity model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Added Vs30-derived merged taper to create more realistic velocity profiles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0F62B-5BC0-4789-8621-0EADBDEB6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9989D-CF62-4570-AF19-74C0B7F91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B59EF-3811-4C18-B298-1D5B9541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15</a:t>
            </a:fld>
            <a:endParaRPr lang="uk-U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6E936-890F-40B6-B296-C775462BC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87" t="12963" r="57292" b="12963"/>
          <a:stretch/>
        </p:blipFill>
        <p:spPr>
          <a:xfrm>
            <a:off x="8458200" y="1357642"/>
            <a:ext cx="5991178" cy="489075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49FA6C-C43D-4F65-908F-58359B13A01C}"/>
              </a:ext>
            </a:extLst>
          </p:cNvPr>
          <p:cNvCxnSpPr>
            <a:cxnSpLocks/>
          </p:cNvCxnSpPr>
          <p:nvPr/>
        </p:nvCxnSpPr>
        <p:spPr>
          <a:xfrm>
            <a:off x="8547100" y="3182346"/>
            <a:ext cx="4298950" cy="264541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836CA5-0B56-4324-B784-443D9C03FE7D}"/>
              </a:ext>
            </a:extLst>
          </p:cNvPr>
          <p:cNvSpPr txBox="1"/>
          <p:nvPr/>
        </p:nvSpPr>
        <p:spPr>
          <a:xfrm>
            <a:off x="9296400" y="4292685"/>
            <a:ext cx="179603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180 km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7AB792-3920-43A2-B879-3DF8B780A267}"/>
              </a:ext>
            </a:extLst>
          </p:cNvPr>
          <p:cNvCxnSpPr>
            <a:cxnSpLocks/>
          </p:cNvCxnSpPr>
          <p:nvPr/>
        </p:nvCxnSpPr>
        <p:spPr>
          <a:xfrm flipV="1">
            <a:off x="12839192" y="3460242"/>
            <a:ext cx="1358900" cy="2360876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5AAA83C-30A7-44DA-942A-7A2224BEC763}"/>
              </a:ext>
            </a:extLst>
          </p:cNvPr>
          <p:cNvSpPr txBox="1"/>
          <p:nvPr/>
        </p:nvSpPr>
        <p:spPr>
          <a:xfrm>
            <a:off x="13335000" y="4800600"/>
            <a:ext cx="124561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100 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E8087C-B71A-423E-B03F-4CF1FAB66AD7}"/>
              </a:ext>
            </a:extLst>
          </p:cNvPr>
          <p:cNvSpPr txBox="1"/>
          <p:nvPr/>
        </p:nvSpPr>
        <p:spPr>
          <a:xfrm>
            <a:off x="10111636" y="6357068"/>
            <a:ext cx="3200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Study 22.12 site map</a:t>
            </a:r>
          </a:p>
        </p:txBody>
      </p:sp>
    </p:spTree>
    <p:extLst>
      <p:ext uri="{BB962C8B-B14F-4D97-AF65-F5344CB8AC3E}">
        <p14:creationId xmlns:p14="http://schemas.microsoft.com/office/powerpoint/2010/main" val="1086975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6078-DEBD-4196-844E-6D59456F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22.12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A7A0C-C9FE-4532-80E2-9A207087B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Makespan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of 108 days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Used 772,000 node-hours on OLCF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Summit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Averaged 442 nodes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Max of 3382 (73% of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Summit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~17x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MareNostrum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4,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~50%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MareNostrum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V)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Workflow tools managed: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28,120 tasks (11,431 remote)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~2.5 PB total data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74 TB / 19M files transferred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and archived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F9891-C6D4-47FE-9970-F10B28D0E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9E78B-08B3-45A3-BD9B-8385B632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607B2-DCAF-486B-AC6B-84AEF9C1C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16</a:t>
            </a:fld>
            <a:endParaRPr lang="uk-U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9C6593-238C-4041-A90D-D165D443AD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4815" r="11274"/>
          <a:stretch/>
        </p:blipFill>
        <p:spPr>
          <a:xfrm>
            <a:off x="6473593" y="3208274"/>
            <a:ext cx="7242407" cy="44805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1E8FED-153A-49D0-9CEB-14BB47EA43BE}"/>
              </a:ext>
            </a:extLst>
          </p:cNvPr>
          <p:cNvSpPr/>
          <p:nvPr/>
        </p:nvSpPr>
        <p:spPr>
          <a:xfrm>
            <a:off x="10948233" y="3241231"/>
            <a:ext cx="511368" cy="4157905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28C577-FDF5-4B37-BBCE-12F849BA4535}"/>
              </a:ext>
            </a:extLst>
          </p:cNvPr>
          <p:cNvSpPr/>
          <p:nvPr/>
        </p:nvSpPr>
        <p:spPr>
          <a:xfrm>
            <a:off x="11457987" y="3242378"/>
            <a:ext cx="267860" cy="415790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6F2D01-506A-414A-9F15-5CA9BCDCE59F}"/>
              </a:ext>
            </a:extLst>
          </p:cNvPr>
          <p:cNvSpPr/>
          <p:nvPr/>
        </p:nvSpPr>
        <p:spPr>
          <a:xfrm>
            <a:off x="11725723" y="3233674"/>
            <a:ext cx="220565" cy="4157905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E64427-CA8F-4F2A-A108-9C6ADD06A704}"/>
              </a:ext>
            </a:extLst>
          </p:cNvPr>
          <p:cNvSpPr/>
          <p:nvPr/>
        </p:nvSpPr>
        <p:spPr>
          <a:xfrm>
            <a:off x="11958163" y="3233674"/>
            <a:ext cx="560070" cy="4157905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DC04DB-5AD0-42B6-AC0C-54F79F94E15D}"/>
              </a:ext>
            </a:extLst>
          </p:cNvPr>
          <p:cNvSpPr/>
          <p:nvPr/>
        </p:nvSpPr>
        <p:spPr>
          <a:xfrm>
            <a:off x="12521427" y="3242996"/>
            <a:ext cx="1065351" cy="4157905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F7A034-A9AE-4863-8FC9-907F1EBB8632}"/>
              </a:ext>
            </a:extLst>
          </p:cNvPr>
          <p:cNvSpPr txBox="1"/>
          <p:nvPr/>
        </p:nvSpPr>
        <p:spPr>
          <a:xfrm>
            <a:off x="10656047" y="6460766"/>
            <a:ext cx="1084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Stress</a:t>
            </a:r>
            <a:br>
              <a:rPr lang="en-US" sz="2000" dirty="0"/>
            </a:br>
            <a:r>
              <a:rPr lang="en-US" sz="2000" dirty="0"/>
              <a:t>Test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869BAC-E259-4AEC-AE10-8A038D483B5B}"/>
              </a:ext>
            </a:extLst>
          </p:cNvPr>
          <p:cNvSpPr txBox="1"/>
          <p:nvPr/>
        </p:nvSpPr>
        <p:spPr>
          <a:xfrm>
            <a:off x="7711208" y="3727914"/>
            <a:ext cx="222954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Overall Usage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3D5C5A-E57C-4DD7-AB17-619FF24C58FD}"/>
              </a:ext>
            </a:extLst>
          </p:cNvPr>
          <p:cNvSpPr txBox="1"/>
          <p:nvPr/>
        </p:nvSpPr>
        <p:spPr>
          <a:xfrm>
            <a:off x="7608475" y="6248400"/>
            <a:ext cx="222954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Daily Usage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32E9D7-C75A-4064-839D-51723409C289}"/>
              </a:ext>
            </a:extLst>
          </p:cNvPr>
          <p:cNvSpPr txBox="1"/>
          <p:nvPr/>
        </p:nvSpPr>
        <p:spPr>
          <a:xfrm>
            <a:off x="10860932" y="6077432"/>
            <a:ext cx="145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Analysis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C14499-F189-4B50-BFAB-F198AE43E5E6}"/>
              </a:ext>
            </a:extLst>
          </p:cNvPr>
          <p:cNvSpPr txBox="1"/>
          <p:nvPr/>
        </p:nvSpPr>
        <p:spPr>
          <a:xfrm>
            <a:off x="11298726" y="5702017"/>
            <a:ext cx="108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SGTs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12F985-3F50-4895-8AE1-ED58BC39961F}"/>
              </a:ext>
            </a:extLst>
          </p:cNvPr>
          <p:cNvSpPr txBox="1"/>
          <p:nvPr/>
        </p:nvSpPr>
        <p:spPr>
          <a:xfrm>
            <a:off x="11689045" y="5345303"/>
            <a:ext cx="108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5F3C8F-D279-48F6-A962-772609898038}"/>
              </a:ext>
            </a:extLst>
          </p:cNvPr>
          <p:cNvSpPr txBox="1"/>
          <p:nvPr/>
        </p:nvSpPr>
        <p:spPr>
          <a:xfrm>
            <a:off x="12450375" y="5084011"/>
            <a:ext cx="108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BB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559D91-280A-44A9-A5CE-9FB5A9362B2A}"/>
              </a:ext>
            </a:extLst>
          </p:cNvPr>
          <p:cNvSpPr/>
          <p:nvPr/>
        </p:nvSpPr>
        <p:spPr>
          <a:xfrm>
            <a:off x="10952797" y="3237552"/>
            <a:ext cx="511368" cy="4157905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EED688-730A-46C9-B1D1-28C893A6DDA5}"/>
              </a:ext>
            </a:extLst>
          </p:cNvPr>
          <p:cNvSpPr/>
          <p:nvPr/>
        </p:nvSpPr>
        <p:spPr>
          <a:xfrm>
            <a:off x="11458376" y="3243644"/>
            <a:ext cx="258136" cy="4157905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ECFD77-95A5-4CAA-BAEE-20725F1CC9E6}"/>
              </a:ext>
            </a:extLst>
          </p:cNvPr>
          <p:cNvSpPr/>
          <p:nvPr/>
        </p:nvSpPr>
        <p:spPr>
          <a:xfrm>
            <a:off x="11722608" y="3240024"/>
            <a:ext cx="225552" cy="4157905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CBA390-0EC3-42E3-856B-A14C631556BB}"/>
              </a:ext>
            </a:extLst>
          </p:cNvPr>
          <p:cNvSpPr/>
          <p:nvPr/>
        </p:nvSpPr>
        <p:spPr>
          <a:xfrm>
            <a:off x="11954690" y="3241764"/>
            <a:ext cx="560069" cy="4157905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4AE5FF-F8E3-4AD1-83CB-A01964BBB8EF}"/>
              </a:ext>
            </a:extLst>
          </p:cNvPr>
          <p:cNvSpPr/>
          <p:nvPr/>
        </p:nvSpPr>
        <p:spPr>
          <a:xfrm>
            <a:off x="12514760" y="3237845"/>
            <a:ext cx="1061903" cy="4157905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804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8" grpId="0"/>
      <p:bldP spid="19" grpId="0"/>
      <p:bldP spid="20" grpId="0"/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62F48-D7B1-43EB-AB12-4FBE5EA19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49" y="318933"/>
            <a:ext cx="13902505" cy="767714"/>
          </a:xfrm>
        </p:spPr>
        <p:txBody>
          <a:bodyPr>
            <a:normAutofit fontScale="90000"/>
          </a:bodyPr>
          <a:lstStyle/>
          <a:p>
            <a:r>
              <a:rPr lang="en-US" dirty="0"/>
              <a:t>Study 22.12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894C9-6DA9-4B9B-B65A-D52A22929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4D7E1-FC63-483D-9AB5-CBD3AE432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4F153-03DE-4D88-A392-19211AD5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17</a:t>
            </a:fld>
            <a:endParaRPr lang="uk-UA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3AA7B68E-F9A9-4F41-9ADB-B5C48EFED0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852" r="6938" b="10911"/>
          <a:stretch/>
        </p:blipFill>
        <p:spPr>
          <a:xfrm>
            <a:off x="268016" y="1524000"/>
            <a:ext cx="4380184" cy="4254457"/>
          </a:xfrm>
          <a:prstGeom prst="rect">
            <a:avLst/>
          </a:prstGeom>
        </p:spPr>
      </p:pic>
      <p:pic>
        <p:nvPicPr>
          <p:cNvPr id="12" name="Picture 11" descr="Chart, surface chart&#10;&#10;Description automatically generated">
            <a:extLst>
              <a:ext uri="{FF2B5EF4-FFF2-40B4-BE49-F238E27FC236}">
                <a16:creationId xmlns:a16="http://schemas.microsoft.com/office/drawing/2014/main" id="{22215F78-5012-412D-8C6D-CA8DEDC54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852" r="3273" b="10185"/>
          <a:stretch/>
        </p:blipFill>
        <p:spPr>
          <a:xfrm>
            <a:off x="5141005" y="1524000"/>
            <a:ext cx="4553445" cy="42829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7D0607C-C674-4607-8780-5F41E45332A8}"/>
              </a:ext>
            </a:extLst>
          </p:cNvPr>
          <p:cNvSpPr txBox="1"/>
          <p:nvPr/>
        </p:nvSpPr>
        <p:spPr>
          <a:xfrm>
            <a:off x="1636828" y="1066800"/>
            <a:ext cx="19373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Study 22.12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11CF24-CC73-4900-A98A-ED3AEB640F9B}"/>
              </a:ext>
            </a:extLst>
          </p:cNvPr>
          <p:cNvSpPr txBox="1"/>
          <p:nvPr/>
        </p:nvSpPr>
        <p:spPr>
          <a:xfrm>
            <a:off x="5410676" y="1066800"/>
            <a:ext cx="419052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Ratio, new/old </a:t>
            </a:r>
            <a:r>
              <a:rPr lang="en-US" sz="2400" b="1" dirty="0" err="1"/>
              <a:t>CyberShake</a:t>
            </a:r>
            <a:endParaRPr lang="en-US" sz="2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9605-4763-41E4-BED6-774272D71C91}"/>
              </a:ext>
            </a:extLst>
          </p:cNvPr>
          <p:cNvSpPr txBox="1"/>
          <p:nvPr/>
        </p:nvSpPr>
        <p:spPr>
          <a:xfrm>
            <a:off x="10591800" y="1066800"/>
            <a:ext cx="296092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Ratio, 22.12/GMMs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362503A-3022-4E8E-93D3-BAFB5D9C7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44" y="6077981"/>
            <a:ext cx="4733948" cy="2169637"/>
          </a:xfrm>
        </p:spPr>
        <p:txBody>
          <a:bodyPr>
            <a:normAutofit/>
          </a:bodyPr>
          <a:lstStyle/>
          <a:p>
            <a:pPr marL="9527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These hazard maps were generated using: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E6312C4F-6E59-4024-B263-96112837D1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1851" r="6022" b="10100"/>
          <a:stretch/>
        </p:blipFill>
        <p:spPr>
          <a:xfrm>
            <a:off x="9890500" y="1524000"/>
            <a:ext cx="4419600" cy="4288508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6F11B39-B80F-4C37-9199-78B245DFC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" b="4400"/>
          <a:stretch/>
        </p:blipFill>
        <p:spPr bwMode="auto">
          <a:xfrm>
            <a:off x="5257800" y="5994828"/>
            <a:ext cx="2268274" cy="173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48E33-52DE-4056-A876-D2375587465A}"/>
              </a:ext>
            </a:extLst>
          </p:cNvPr>
          <p:cNvSpPr txBox="1"/>
          <p:nvPr/>
        </p:nvSpPr>
        <p:spPr>
          <a:xfrm>
            <a:off x="6070160" y="6073271"/>
            <a:ext cx="154105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10,720 hazard curves</a:t>
            </a:r>
          </a:p>
        </p:txBody>
      </p:sp>
      <p:pic>
        <p:nvPicPr>
          <p:cNvPr id="9" name="Picture 8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154C86E2-E45A-4E21-A1B8-C6D6F13DB8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7707" r="7738" b="5953"/>
          <a:stretch/>
        </p:blipFill>
        <p:spPr>
          <a:xfrm>
            <a:off x="8006660" y="5947471"/>
            <a:ext cx="3423340" cy="17734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05AA0E-5AAD-4226-985A-4139E1768605}"/>
              </a:ext>
            </a:extLst>
          </p:cNvPr>
          <p:cNvSpPr txBox="1"/>
          <p:nvPr/>
        </p:nvSpPr>
        <p:spPr>
          <a:xfrm>
            <a:off x="9249222" y="6052547"/>
            <a:ext cx="2057400" cy="10895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420 million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2-component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seismograms</a:t>
            </a:r>
          </a:p>
        </p:txBody>
      </p:sp>
      <p:pic>
        <p:nvPicPr>
          <p:cNvPr id="14" name="Picture 13" descr="A graph with a line&#10;&#10;Description automatically generated with low confidence">
            <a:extLst>
              <a:ext uri="{FF2B5EF4-FFF2-40B4-BE49-F238E27FC236}">
                <a16:creationId xmlns:a16="http://schemas.microsoft.com/office/drawing/2014/main" id="{3564143B-6432-499E-98B8-F2BCCAD480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0053" r="7293" b="5209"/>
          <a:stretch/>
        </p:blipFill>
        <p:spPr>
          <a:xfrm>
            <a:off x="11810126" y="5945871"/>
            <a:ext cx="1895873" cy="18581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49EC1B7-EE66-441E-9BBC-D6E40115A653}"/>
              </a:ext>
            </a:extLst>
          </p:cNvPr>
          <p:cNvSpPr txBox="1"/>
          <p:nvPr/>
        </p:nvSpPr>
        <p:spPr>
          <a:xfrm>
            <a:off x="11658600" y="6639268"/>
            <a:ext cx="2057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83 billion</a:t>
            </a:r>
            <a:br>
              <a:rPr lang="en-US" sz="2400" dirty="0"/>
            </a:br>
            <a:r>
              <a:rPr lang="en-US" sz="2400" dirty="0"/>
              <a:t>intensity</a:t>
            </a:r>
            <a:br>
              <a:rPr lang="en-US" sz="2400" dirty="0"/>
            </a:br>
            <a:r>
              <a:rPr lang="en-US" sz="2400" dirty="0"/>
              <a:t>measures</a:t>
            </a:r>
          </a:p>
        </p:txBody>
      </p:sp>
    </p:spTree>
    <p:extLst>
      <p:ext uri="{BB962C8B-B14F-4D97-AF65-F5344CB8AC3E}">
        <p14:creationId xmlns:p14="http://schemas.microsoft.com/office/powerpoint/2010/main" val="381608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3" grpId="0"/>
      <p:bldP spid="11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F5A8-6ADB-4349-A1FD-B69ABC45C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Science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7C08A-2B1E-4FB8-A871-ED355086F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Increase deterministic frequency to 2 Hz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Frequency-dependent attenuation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Small-scale velocity heterogeneities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Include nonlinear simulations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Reciprocity is by definition linear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Identify subset of events for full nonlinear simulations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Apply pseudo-nonlinearity to reciprocity results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Streamline process of integrating new codes 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Goal is to support multiple codes for each stage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Supports improved quantification of uncertainty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21F3E-D951-4EF5-AE71-B052DED1E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F61A3-C019-4F5A-9190-0ED1F48F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5CC92-7627-4305-8198-2C6DF6691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18</a:t>
            </a:fld>
            <a:endParaRPr lang="uk-UA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CAA7E424-9B34-4633-895B-43C2FEAB96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" b="50266"/>
          <a:stretch/>
        </p:blipFill>
        <p:spPr>
          <a:xfrm>
            <a:off x="10439400" y="1271871"/>
            <a:ext cx="3664947" cy="5791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EAA7D9-4387-42C1-ABCF-14DA748BE30E}"/>
              </a:ext>
            </a:extLst>
          </p:cNvPr>
          <p:cNvSpPr txBox="1"/>
          <p:nvPr/>
        </p:nvSpPr>
        <p:spPr>
          <a:xfrm>
            <a:off x="10425397" y="7040880"/>
            <a:ext cx="41288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Study 22.12 Broadband vs. GMM ASK2014 z-scores</a:t>
            </a:r>
          </a:p>
        </p:txBody>
      </p:sp>
    </p:spTree>
    <p:extLst>
      <p:ext uri="{BB962C8B-B14F-4D97-AF65-F5344CB8AC3E}">
        <p14:creationId xmlns:p14="http://schemas.microsoft.com/office/powerpoint/2010/main" val="229989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1BC9-7D9A-40A7-B41B-5F1F364A5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909AE-A779-46E3-851B-18FEF9912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What is a workflow?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What are key workflow concepts?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How do workflows benefit real-world seismic applications?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What are the community challenges as we look ahead to exascale?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Before we get started – 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Who here uses a released workflow tool?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Who here has written their own workflow tool?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E1EB4-4FA2-47C1-A0CA-10595051F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17498-26A3-4A76-95E9-56037071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53323-1522-4A0E-9B81-55D4399E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27899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99C90-4749-4393-BCA3-AC291A4B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Computational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E2F8E-8D80-4466-87D1-B95451943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Workflows to support hybrid linear/nonlinear approach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Must bookkeep and combine site-based and event-based seismograms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Largest systems are becoming more specialized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For example, not feasible to run GPU and CPU jobs on OLCF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Frontier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Will require distributed workflows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Improved data management and delivery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DOIs for data products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Continue to develop data access tool for direct data product access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Support execution by other researchers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Containers?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B8F1C-FBB6-4C0A-BD29-2B66A2C9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AD20B-E67A-4542-BFA8-3620EC9D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B2EE8-A56A-4021-B9C1-7D5CD36FE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08080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72E0-FE8F-4C78-8AAD-A4D669411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Looking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E49D0-02B2-4AA8-A0CF-81464F571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Questions for us to consider as scientific workflow simulations move to exascale systems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How do we take best advantage of upcoming opportunities?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Hope to encourage discussion!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707C8-50C1-438E-8B54-2C0B7BC4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9B317-CD92-4216-817C-299124911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2FD76-9BF4-4F88-B3EE-9DAA85BE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04977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1E994-AE42-42B6-8821-776A9635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Utilizing Exascale 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9F832-6DCC-41F0-A73F-568A36345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55610-BCC0-4632-AA60-18EAAE008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CD5B3-CE0A-422B-BD92-D06465917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21</a:t>
            </a:fld>
            <a:endParaRPr lang="uk-UA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2E1D0A3-ED94-4DF4-A911-EA674DA8A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3910284"/>
            <a:ext cx="13902505" cy="3770676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Full-system hero runs?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Ensembles?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Combination?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48C3D3-FE1A-4FD6-A827-74A6F9FBD126}"/>
              </a:ext>
            </a:extLst>
          </p:cNvPr>
          <p:cNvSpPr/>
          <p:nvPr/>
        </p:nvSpPr>
        <p:spPr>
          <a:xfrm>
            <a:off x="1143000" y="1250998"/>
            <a:ext cx="12344400" cy="225420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1931EB-CFBF-45EC-A29E-C81347E04418}"/>
              </a:ext>
            </a:extLst>
          </p:cNvPr>
          <p:cNvSpPr txBox="1"/>
          <p:nvPr/>
        </p:nvSpPr>
        <p:spPr>
          <a:xfrm>
            <a:off x="1676400" y="1656082"/>
            <a:ext cx="1127760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 can applications best utilize exascale machines to perform cutting-edge science?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519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9EE50-8687-4F4B-9108-CF0260432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 Resiliency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1375D-D7F9-4082-93C8-956D98EFE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3919732"/>
            <a:ext cx="13902505" cy="3928868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Things will break more frequently on exascale systems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Can we/should we do better than ‘turn it off and turn it back on again’?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3CDF2-0AA0-4095-8E8C-4DA1A2D28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583C7-B092-4C4F-B712-C7C609F4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E328F-381A-418C-99AB-67141E0E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22</a:t>
            </a:fld>
            <a:endParaRPr lang="uk-U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1B58BB-0612-4BAC-9BDA-BE7442B2E484}"/>
              </a:ext>
            </a:extLst>
          </p:cNvPr>
          <p:cNvSpPr/>
          <p:nvPr/>
        </p:nvSpPr>
        <p:spPr>
          <a:xfrm>
            <a:off x="1143000" y="1250998"/>
            <a:ext cx="12344400" cy="225420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08DB9-EAC7-4393-B675-AB89A1B488AF}"/>
              </a:ext>
            </a:extLst>
          </p:cNvPr>
          <p:cNvSpPr txBox="1"/>
          <p:nvPr/>
        </p:nvSpPr>
        <p:spPr>
          <a:xfrm>
            <a:off x="1676400" y="1676400"/>
            <a:ext cx="115824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 should applications and workflows manage component failures?</a:t>
            </a:r>
            <a:endParaRPr lang="en-US" sz="4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02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1E994-AE42-42B6-8821-776A9635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Exascale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9F832-6DCC-41F0-A73F-568A36345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55610-BCC0-4632-AA60-18EAAE008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CD5B3-CE0A-422B-BD92-D06465917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23</a:t>
            </a:fld>
            <a:endParaRPr lang="uk-UA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2E1D0A3-ED94-4DF4-A911-EA674DA8A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3910284"/>
            <a:ext cx="13902505" cy="3770676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During simulations?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Support for FAIR principles through workflows?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Archiving, indexing, DOIs, 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48C3D3-FE1A-4FD6-A827-74A6F9FBD126}"/>
              </a:ext>
            </a:extLst>
          </p:cNvPr>
          <p:cNvSpPr/>
          <p:nvPr/>
        </p:nvSpPr>
        <p:spPr>
          <a:xfrm>
            <a:off x="1143000" y="1250998"/>
            <a:ext cx="12344400" cy="225420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1931EB-CFBF-45EC-A29E-C81347E04418}"/>
              </a:ext>
            </a:extLst>
          </p:cNvPr>
          <p:cNvSpPr txBox="1"/>
          <p:nvPr/>
        </p:nvSpPr>
        <p:spPr>
          <a:xfrm>
            <a:off x="1676400" y="1497890"/>
            <a:ext cx="1158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 do we automate data and metadata management to ensure our simulation results are useful to the community?</a:t>
            </a:r>
            <a:endParaRPr lang="en-US" sz="4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06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1">
            <a:extLst>
              <a:ext uri="{FF2B5EF4-FFF2-40B4-BE49-F238E27FC236}">
                <a16:creationId xmlns:a16="http://schemas.microsoft.com/office/drawing/2014/main" id="{F0B60B98-9581-43C0-9331-C081FC3A4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587" y="3025155"/>
            <a:ext cx="6055604" cy="1443475"/>
          </a:xfrm>
        </p:spPr>
        <p:txBody>
          <a:bodyPr>
            <a:normAutofit fontScale="90000"/>
          </a:bodyPr>
          <a:lstStyle/>
          <a:p>
            <a:r>
              <a:rPr lang="en-US" dirty="0"/>
              <a:t>Which workflow tool do you use?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115C9-47BA-4FF2-BE74-BDA650170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11E13-33C5-4508-A2A0-8AEB29433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A93D5-0092-400C-A355-4CF28A22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24</a:t>
            </a:fld>
            <a:endParaRPr lang="uk-UA" dirty="0"/>
          </a:p>
        </p:txBody>
      </p:sp>
      <p:pic>
        <p:nvPicPr>
          <p:cNvPr id="21" name="Picture 20" descr="A picture containing text, font, screenshot, graphics&#10;&#10;Description automatically generated">
            <a:extLst>
              <a:ext uri="{FF2B5EF4-FFF2-40B4-BE49-F238E27FC236}">
                <a16:creationId xmlns:a16="http://schemas.microsoft.com/office/drawing/2014/main" id="{B33334EC-B544-4740-8459-42CFF38BF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t="6857" r="3024" b="64708"/>
          <a:stretch/>
        </p:blipFill>
        <p:spPr>
          <a:xfrm>
            <a:off x="712119" y="311506"/>
            <a:ext cx="2776155" cy="65990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8C44A86-014E-4AFD-8BAB-74121D5AE4EB}"/>
              </a:ext>
            </a:extLst>
          </p:cNvPr>
          <p:cNvGrpSpPr/>
          <p:nvPr/>
        </p:nvGrpSpPr>
        <p:grpSpPr>
          <a:xfrm>
            <a:off x="3550383" y="3240414"/>
            <a:ext cx="3431464" cy="1182289"/>
            <a:chOff x="1295400" y="5938706"/>
            <a:chExt cx="3505200" cy="120769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D4D03F-2375-427D-9F27-72957E1D70B7}"/>
                </a:ext>
              </a:extLst>
            </p:cNvPr>
            <p:cNvSpPr/>
            <p:nvPr/>
          </p:nvSpPr>
          <p:spPr>
            <a:xfrm>
              <a:off x="1295400" y="5938706"/>
              <a:ext cx="3505200" cy="120769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9" name="Picture 28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A45FC951-8BC7-4047-8C86-67CBEDFF0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5941878"/>
              <a:ext cx="3435624" cy="115822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DC1AA19-E76F-4B07-94FE-F567CB7A82F5}"/>
              </a:ext>
            </a:extLst>
          </p:cNvPr>
          <p:cNvGrpSpPr/>
          <p:nvPr/>
        </p:nvGrpSpPr>
        <p:grpSpPr>
          <a:xfrm>
            <a:off x="4299942" y="1824368"/>
            <a:ext cx="4346694" cy="965931"/>
            <a:chOff x="2013194" y="6315524"/>
            <a:chExt cx="3276609" cy="72813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17C2007-8B9D-4885-9615-D2E6CFB38392}"/>
                </a:ext>
              </a:extLst>
            </p:cNvPr>
            <p:cNvSpPr/>
            <p:nvPr/>
          </p:nvSpPr>
          <p:spPr>
            <a:xfrm>
              <a:off x="2066244" y="6394509"/>
              <a:ext cx="3223559" cy="6043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5" name="Picture 34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9512632E-6BB3-4FE8-8D5C-41D8CC338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3194" y="6315524"/>
              <a:ext cx="3276609" cy="728135"/>
            </a:xfrm>
            <a:prstGeom prst="rect">
              <a:avLst/>
            </a:prstGeom>
          </p:spPr>
        </p:pic>
      </p:grpSp>
      <p:pic>
        <p:nvPicPr>
          <p:cNvPr id="43" name="Picture 42" descr="A picture containing font, graphics, logo, graphic design&#10;&#10;Description automatically generated">
            <a:extLst>
              <a:ext uri="{FF2B5EF4-FFF2-40B4-BE49-F238E27FC236}">
                <a16:creationId xmlns:a16="http://schemas.microsoft.com/office/drawing/2014/main" id="{4296BFD1-5241-448A-AEC4-26C8C1343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903" y="6267743"/>
            <a:ext cx="3047604" cy="952376"/>
          </a:xfrm>
          <a:prstGeom prst="rect">
            <a:avLst/>
          </a:prstGeom>
        </p:spPr>
      </p:pic>
      <p:pic>
        <p:nvPicPr>
          <p:cNvPr id="49" name="Picture 48" descr="A picture containing font, graphics, logo, screenshot&#10;&#10;Description automatically generated">
            <a:extLst>
              <a:ext uri="{FF2B5EF4-FFF2-40B4-BE49-F238E27FC236}">
                <a16:creationId xmlns:a16="http://schemas.microsoft.com/office/drawing/2014/main" id="{F4C2AD2D-F67E-4039-9A07-D793381F83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36" y="4538619"/>
            <a:ext cx="3415325" cy="960132"/>
          </a:xfrm>
          <a:prstGeom prst="rect">
            <a:avLst/>
          </a:prstGeom>
        </p:spPr>
      </p:pic>
      <p:pic>
        <p:nvPicPr>
          <p:cNvPr id="59" name="Picture 58" descr="A blue and grey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8FB8143-E88B-425D-B5A6-B013F4285A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3" y="4165215"/>
            <a:ext cx="3191700" cy="1063900"/>
          </a:xfrm>
          <a:prstGeom prst="rect">
            <a:avLst/>
          </a:prstGeom>
        </p:spPr>
      </p:pic>
      <p:pic>
        <p:nvPicPr>
          <p:cNvPr id="65" name="Picture 64" descr="A picture containing text, circle, graphics, graphic design&#10;&#10;Description automatically generated">
            <a:extLst>
              <a:ext uri="{FF2B5EF4-FFF2-40B4-BE49-F238E27FC236}">
                <a16:creationId xmlns:a16="http://schemas.microsoft.com/office/drawing/2014/main" id="{766274AB-02BB-4D5E-970A-44AD9B7F20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13" y="5099584"/>
            <a:ext cx="1794541" cy="1794541"/>
          </a:xfrm>
          <a:prstGeom prst="rect">
            <a:avLst/>
          </a:prstGeom>
        </p:spPr>
      </p:pic>
      <p:pic>
        <p:nvPicPr>
          <p:cNvPr id="67" name="Picture 66" descr="A picture containing clock, circle, screenshot, graphics&#10;&#10;Description automatically generated">
            <a:extLst>
              <a:ext uri="{FF2B5EF4-FFF2-40B4-BE49-F238E27FC236}">
                <a16:creationId xmlns:a16="http://schemas.microsoft.com/office/drawing/2014/main" id="{57EF08E2-1312-4386-ADB4-85FEFA4A8C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3" b="31426"/>
          <a:stretch/>
        </p:blipFill>
        <p:spPr>
          <a:xfrm>
            <a:off x="9698155" y="3422506"/>
            <a:ext cx="3265270" cy="1401153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ABD04F46-BE56-4A97-AFEB-D150395A03E5}"/>
              </a:ext>
            </a:extLst>
          </p:cNvPr>
          <p:cNvGrpSpPr/>
          <p:nvPr/>
        </p:nvGrpSpPr>
        <p:grpSpPr>
          <a:xfrm>
            <a:off x="8066659" y="5167530"/>
            <a:ext cx="3135600" cy="1032498"/>
            <a:chOff x="4994627" y="1429395"/>
            <a:chExt cx="1634773" cy="538302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6A44742-2A01-4026-B3D6-6F5E9B7B8B16}"/>
                </a:ext>
              </a:extLst>
            </p:cNvPr>
            <p:cNvSpPr/>
            <p:nvPr/>
          </p:nvSpPr>
          <p:spPr>
            <a:xfrm>
              <a:off x="4994627" y="1429395"/>
              <a:ext cx="1634773" cy="53830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F4669005-DBE9-4F96-A66C-4D26D5F5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57775" y="1458818"/>
              <a:ext cx="1504950" cy="476250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EF61216-8849-4088-88A9-BA00AA311746}"/>
              </a:ext>
            </a:extLst>
          </p:cNvPr>
          <p:cNvGrpSpPr/>
          <p:nvPr/>
        </p:nvGrpSpPr>
        <p:grpSpPr>
          <a:xfrm>
            <a:off x="11122360" y="340144"/>
            <a:ext cx="3152772" cy="1174420"/>
            <a:chOff x="7467600" y="6360221"/>
            <a:chExt cx="2266709" cy="844358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6AA8ED5-FED0-4B13-9714-985C257E57C9}"/>
                </a:ext>
              </a:extLst>
            </p:cNvPr>
            <p:cNvSpPr/>
            <p:nvPr/>
          </p:nvSpPr>
          <p:spPr>
            <a:xfrm>
              <a:off x="7467600" y="6360221"/>
              <a:ext cx="2266709" cy="84435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76" name="Picture 75" descr="A blue and black logo&#10;&#10;Description automatically generated with low confidence">
              <a:extLst>
                <a:ext uri="{FF2B5EF4-FFF2-40B4-BE49-F238E27FC236}">
                  <a16:creationId xmlns:a16="http://schemas.microsoft.com/office/drawing/2014/main" id="{772C64A6-C697-4D33-A6E0-651270D3F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162" y="6400800"/>
              <a:ext cx="2164813" cy="787948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DB3BA03-AA22-4312-B04A-4F9DE202FE96}"/>
              </a:ext>
            </a:extLst>
          </p:cNvPr>
          <p:cNvGrpSpPr/>
          <p:nvPr/>
        </p:nvGrpSpPr>
        <p:grpSpPr>
          <a:xfrm>
            <a:off x="4479969" y="2300850"/>
            <a:ext cx="1704936" cy="1462464"/>
            <a:chOff x="9395061" y="5208512"/>
            <a:chExt cx="1141195" cy="978897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9FFD80D-5D1D-4000-BA99-3596C4D86EB7}"/>
                </a:ext>
              </a:extLst>
            </p:cNvPr>
            <p:cNvSpPr/>
            <p:nvPr/>
          </p:nvSpPr>
          <p:spPr>
            <a:xfrm>
              <a:off x="9395061" y="5208512"/>
              <a:ext cx="1140454" cy="97889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88" name="Picture 87" descr="A logo with blue and yellow lines&#10;&#10;Description automatically generated with low confidence">
              <a:extLst>
                <a:ext uri="{FF2B5EF4-FFF2-40B4-BE49-F238E27FC236}">
                  <a16:creationId xmlns:a16="http://schemas.microsoft.com/office/drawing/2014/main" id="{CEB9AFB8-E800-4820-9BE9-ED8D5AEA8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4000" y="5252012"/>
              <a:ext cx="1122256" cy="923822"/>
            </a:xfrm>
            <a:prstGeom prst="rect">
              <a:avLst/>
            </a:prstGeom>
          </p:spPr>
        </p:pic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90327D89-80EB-4CA2-9ED8-EF6C006B4DC2}"/>
              </a:ext>
            </a:extLst>
          </p:cNvPr>
          <p:cNvSpPr txBox="1"/>
          <p:nvPr/>
        </p:nvSpPr>
        <p:spPr>
          <a:xfrm>
            <a:off x="3323368" y="7315200"/>
            <a:ext cx="8173974" cy="4801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CWL project lists </a:t>
            </a:r>
            <a:r>
              <a:rPr lang="en-US" sz="2800" b="1" dirty="0"/>
              <a:t>334</a:t>
            </a:r>
            <a:r>
              <a:rPr lang="en-US" sz="2800" dirty="0"/>
              <a:t> “existing workflow systems”</a:t>
            </a:r>
          </a:p>
        </p:txBody>
      </p:sp>
      <p:pic>
        <p:nvPicPr>
          <p:cNvPr id="95" name="Picture 94" descr="A picture containing font, graphics, text, line&#10;&#10;Description automatically generated">
            <a:extLst>
              <a:ext uri="{FF2B5EF4-FFF2-40B4-BE49-F238E27FC236}">
                <a16:creationId xmlns:a16="http://schemas.microsoft.com/office/drawing/2014/main" id="{5E97C1FD-A6B4-4CAF-89DC-1ACC5D248B8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711" y="362298"/>
            <a:ext cx="3310003" cy="1130245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DE671B12-6A28-401C-8886-2AFC6D44069F}"/>
              </a:ext>
            </a:extLst>
          </p:cNvPr>
          <p:cNvGrpSpPr/>
          <p:nvPr/>
        </p:nvGrpSpPr>
        <p:grpSpPr>
          <a:xfrm>
            <a:off x="5978526" y="5827899"/>
            <a:ext cx="3030685" cy="1202201"/>
            <a:chOff x="9753600" y="887416"/>
            <a:chExt cx="2792804" cy="1107840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B35D903-8BF8-413F-AC95-5880BDE12230}"/>
                </a:ext>
              </a:extLst>
            </p:cNvPr>
            <p:cNvSpPr/>
            <p:nvPr/>
          </p:nvSpPr>
          <p:spPr>
            <a:xfrm>
              <a:off x="9753600" y="916505"/>
              <a:ext cx="2792804" cy="1076836"/>
            </a:xfrm>
            <a:prstGeom prst="rect">
              <a:avLst/>
            </a:prstGeom>
            <a:solidFill>
              <a:srgbClr val="336699"/>
            </a:solidFill>
            <a:ln>
              <a:solidFill>
                <a:srgbClr val="336699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97" name="Picture 96" descr="A white tex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312563D-FC5A-4AAB-8004-06588C1D7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7" t="5172" r="18429"/>
            <a:stretch/>
          </p:blipFill>
          <p:spPr>
            <a:xfrm>
              <a:off x="9759787" y="887416"/>
              <a:ext cx="2716604" cy="1107840"/>
            </a:xfrm>
            <a:prstGeom prst="rect">
              <a:avLst/>
            </a:prstGeom>
          </p:spPr>
        </p:pic>
      </p:grpSp>
      <p:pic>
        <p:nvPicPr>
          <p:cNvPr id="102" name="Picture 101" descr="A picture containing font, graphics, logo, graphic design&#10;&#10;Description automatically generated">
            <a:extLst>
              <a:ext uri="{FF2B5EF4-FFF2-40B4-BE49-F238E27FC236}">
                <a16:creationId xmlns:a16="http://schemas.microsoft.com/office/drawing/2014/main" id="{19AD734B-D885-4514-93E1-C0DB4A817D6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t="11345" r="8980" b="9163"/>
          <a:stretch/>
        </p:blipFill>
        <p:spPr>
          <a:xfrm>
            <a:off x="9396430" y="2127620"/>
            <a:ext cx="3100735" cy="1235021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355ED6B-1E9B-441F-B48D-EB494DB78127}"/>
              </a:ext>
            </a:extLst>
          </p:cNvPr>
          <p:cNvGrpSpPr/>
          <p:nvPr/>
        </p:nvGrpSpPr>
        <p:grpSpPr>
          <a:xfrm>
            <a:off x="3163802" y="5348367"/>
            <a:ext cx="3269021" cy="1032497"/>
            <a:chOff x="8273774" y="43853"/>
            <a:chExt cx="5894550" cy="1861751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0261B48-0199-4876-A20A-0D534CBFCFC2}"/>
                </a:ext>
              </a:extLst>
            </p:cNvPr>
            <p:cNvSpPr/>
            <p:nvPr/>
          </p:nvSpPr>
          <p:spPr>
            <a:xfrm>
              <a:off x="8273774" y="67262"/>
              <a:ext cx="5894550" cy="183834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04" name="Graphic 103">
              <a:extLst>
                <a:ext uri="{FF2B5EF4-FFF2-40B4-BE49-F238E27FC236}">
                  <a16:creationId xmlns:a16="http://schemas.microsoft.com/office/drawing/2014/main" id="{26A81C43-7216-47C2-AB61-CD5DA9082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292243" y="43853"/>
              <a:ext cx="5829300" cy="184785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E5487D1-C427-4D8B-8AF9-FB3751808D2A}"/>
              </a:ext>
            </a:extLst>
          </p:cNvPr>
          <p:cNvGrpSpPr/>
          <p:nvPr/>
        </p:nvGrpSpPr>
        <p:grpSpPr>
          <a:xfrm>
            <a:off x="1361531" y="1061672"/>
            <a:ext cx="3969113" cy="843234"/>
            <a:chOff x="598922" y="1314348"/>
            <a:chExt cx="3969113" cy="8432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F72C988-E549-4374-8F7F-FB311226399B}"/>
                </a:ext>
              </a:extLst>
            </p:cNvPr>
            <p:cNvSpPr/>
            <p:nvPr/>
          </p:nvSpPr>
          <p:spPr>
            <a:xfrm>
              <a:off x="598922" y="1314941"/>
              <a:ext cx="3969113" cy="8426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2" name="Picture 11" descr="A green letter t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77421B3-85CD-4FA2-9E1A-30EABB3F0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102" y="1314348"/>
              <a:ext cx="3928479" cy="788159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0054161-D92B-42C4-AB9F-9AFFBCF447D1}"/>
              </a:ext>
            </a:extLst>
          </p:cNvPr>
          <p:cNvGrpSpPr/>
          <p:nvPr/>
        </p:nvGrpSpPr>
        <p:grpSpPr>
          <a:xfrm>
            <a:off x="2197366" y="162392"/>
            <a:ext cx="4621795" cy="1062921"/>
            <a:chOff x="7661156" y="4110314"/>
            <a:chExt cx="3338179" cy="767715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DE9E906-477C-4EA2-A695-0D4250BB9E66}"/>
                </a:ext>
              </a:extLst>
            </p:cNvPr>
            <p:cNvSpPr/>
            <p:nvPr/>
          </p:nvSpPr>
          <p:spPr bwMode="auto">
            <a:xfrm>
              <a:off x="7661156" y="4110314"/>
              <a:ext cx="3083043" cy="767715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81" name="Picture 2" descr="https://pegasus.isi.edu/wordpress/wp-content/uploads/2015/10/logo.png">
              <a:extLst>
                <a:ext uri="{FF2B5EF4-FFF2-40B4-BE49-F238E27FC236}">
                  <a16:creationId xmlns:a16="http://schemas.microsoft.com/office/drawing/2014/main" id="{A707B3D2-8934-4915-B712-4A8819BB64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73" b="21000"/>
            <a:stretch/>
          </p:blipFill>
          <p:spPr bwMode="auto">
            <a:xfrm>
              <a:off x="7689450" y="4114800"/>
              <a:ext cx="3309885" cy="731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649256-588E-4694-8F6D-DACEE3863F3F}"/>
              </a:ext>
            </a:extLst>
          </p:cNvPr>
          <p:cNvGrpSpPr/>
          <p:nvPr/>
        </p:nvGrpSpPr>
        <p:grpSpPr>
          <a:xfrm>
            <a:off x="1818589" y="2890602"/>
            <a:ext cx="1542292" cy="1542292"/>
            <a:chOff x="363949" y="4492828"/>
            <a:chExt cx="3169926" cy="316992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EF90C6A-2686-4E64-8620-3C5DD7597148}"/>
                </a:ext>
              </a:extLst>
            </p:cNvPr>
            <p:cNvSpPr/>
            <p:nvPr/>
          </p:nvSpPr>
          <p:spPr>
            <a:xfrm>
              <a:off x="363949" y="4495800"/>
              <a:ext cx="3141251" cy="31242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45" name="Picture 44" descr="A blue and white snake and crossed hammers&#10;&#10;Description automatically generated with low confidence">
              <a:extLst>
                <a:ext uri="{FF2B5EF4-FFF2-40B4-BE49-F238E27FC236}">
                  <a16:creationId xmlns:a16="http://schemas.microsoft.com/office/drawing/2014/main" id="{939EA796-195B-468B-8D78-AA4A687CE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949" y="4492828"/>
              <a:ext cx="3169926" cy="316992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B8E72A-CB71-4171-AEAA-9A5B448467AA}"/>
              </a:ext>
            </a:extLst>
          </p:cNvPr>
          <p:cNvGrpSpPr/>
          <p:nvPr/>
        </p:nvGrpSpPr>
        <p:grpSpPr>
          <a:xfrm>
            <a:off x="10267518" y="1822755"/>
            <a:ext cx="3532119" cy="788159"/>
            <a:chOff x="4495800" y="2743200"/>
            <a:chExt cx="3786415" cy="84490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1464BD-71EE-4F04-A5F1-7DC757137AA6}"/>
                </a:ext>
              </a:extLst>
            </p:cNvPr>
            <p:cNvSpPr/>
            <p:nvPr/>
          </p:nvSpPr>
          <p:spPr>
            <a:xfrm>
              <a:off x="4495800" y="2743200"/>
              <a:ext cx="3786415" cy="844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8" name="Picture 7" descr="A white tex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2FD1207-B079-455D-8A5A-12C19256D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2743200"/>
              <a:ext cx="3786415" cy="844903"/>
            </a:xfrm>
            <a:prstGeom prst="rect">
              <a:avLst/>
            </a:prstGeom>
          </p:spPr>
        </p:pic>
      </p:grpSp>
      <p:pic>
        <p:nvPicPr>
          <p:cNvPr id="18" name="Picture 17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A3DAE6E2-739B-4548-B835-62DFF1171D1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13" y="178597"/>
            <a:ext cx="4012065" cy="10030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1B5B6C-66CF-4750-8FF5-21631E13372F}"/>
              </a:ext>
            </a:extLst>
          </p:cNvPr>
          <p:cNvGrpSpPr/>
          <p:nvPr/>
        </p:nvGrpSpPr>
        <p:grpSpPr>
          <a:xfrm>
            <a:off x="7398987" y="2883066"/>
            <a:ext cx="2393448" cy="546452"/>
            <a:chOff x="4845678" y="-666784"/>
            <a:chExt cx="2393448" cy="5464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B072D3-ED0E-4A72-9523-4E70A0555E3A}"/>
                </a:ext>
              </a:extLst>
            </p:cNvPr>
            <p:cNvSpPr/>
            <p:nvPr/>
          </p:nvSpPr>
          <p:spPr>
            <a:xfrm>
              <a:off x="4845678" y="-666784"/>
              <a:ext cx="2303824" cy="546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C6255E62-64CB-43A7-9D3F-99F42BB6FED8}"/>
                </a:ext>
              </a:extLst>
            </p:cNvPr>
            <p:cNvGrpSpPr/>
            <p:nvPr/>
          </p:nvGrpSpPr>
          <p:grpSpPr>
            <a:xfrm>
              <a:off x="4876926" y="-639263"/>
              <a:ext cx="2362200" cy="516066"/>
              <a:chOff x="4572000" y="1568124"/>
              <a:chExt cx="2362200" cy="516066"/>
            </a:xfrm>
          </p:grpSpPr>
          <p:pic>
            <p:nvPicPr>
              <p:cNvPr id="84" name="Picture 83" descr="A picture containing line, blue, electric blue, screenshot&#10;&#10;Description automatically generated">
                <a:extLst>
                  <a:ext uri="{FF2B5EF4-FFF2-40B4-BE49-F238E27FC236}">
                    <a16:creationId xmlns:a16="http://schemas.microsoft.com/office/drawing/2014/main" id="{D55EFE94-2B24-4691-A0B7-CE704053A0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1568124"/>
                <a:ext cx="489276" cy="489276"/>
              </a:xfrm>
              <a:prstGeom prst="rect">
                <a:avLst/>
              </a:prstGeom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7ACB5F5-47F4-418E-88E0-62DFADC98973}"/>
                  </a:ext>
                </a:extLst>
              </p:cNvPr>
              <p:cNvSpPr txBox="1"/>
              <p:nvPr/>
            </p:nvSpPr>
            <p:spPr>
              <a:xfrm>
                <a:off x="5060414" y="1604059"/>
                <a:ext cx="1873786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800" dirty="0">
                    <a:solidFill>
                      <a:srgbClr val="000000"/>
                    </a:solidFill>
                    <a:latin typeface="Lato ExtraBold" panose="020B0604020202020204" pitchFamily="34" charset="0"/>
                    <a:ea typeface="Lato ExtraBold" panose="020B0604020202020204" pitchFamily="34" charset="0"/>
                    <a:cs typeface="Lato ExtraBold" panose="020B0604020202020204" pitchFamily="34" charset="0"/>
                  </a:rPr>
                  <a:t>Cromwell</a:t>
                </a:r>
                <a:endParaRPr lang="en-US" sz="2800" dirty="0"/>
              </a:p>
            </p:txBody>
          </p:sp>
        </p:grp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FBB9DAF2-B90F-4A07-A649-A187F850679E}"/>
              </a:ext>
            </a:extLst>
          </p:cNvPr>
          <p:cNvSpPr txBox="1"/>
          <p:nvPr/>
        </p:nvSpPr>
        <p:spPr>
          <a:xfrm>
            <a:off x="7496334" y="1243860"/>
            <a:ext cx="3373696" cy="4247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RADICAL </a:t>
            </a:r>
            <a:r>
              <a:rPr lang="en-US" sz="2400" b="1" dirty="0" err="1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Cybertools</a:t>
            </a:r>
            <a:endParaRPr lang="en-US" sz="2400" b="1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F9F463-25FA-4AA4-9D61-0BBED0ABEFC7}"/>
              </a:ext>
            </a:extLst>
          </p:cNvPr>
          <p:cNvGrpSpPr/>
          <p:nvPr/>
        </p:nvGrpSpPr>
        <p:grpSpPr>
          <a:xfrm>
            <a:off x="7568233" y="3466125"/>
            <a:ext cx="2057504" cy="1342319"/>
            <a:chOff x="7509262" y="-972863"/>
            <a:chExt cx="2057504" cy="13423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DC1C0B-9C21-43C4-8C4C-978B4E8B4C34}"/>
                </a:ext>
              </a:extLst>
            </p:cNvPr>
            <p:cNvSpPr/>
            <p:nvPr/>
          </p:nvSpPr>
          <p:spPr>
            <a:xfrm>
              <a:off x="7509262" y="-972863"/>
              <a:ext cx="2057504" cy="13423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33" name="Picture 32" descr="A picture containing font, text, graphics, graphic design&#10;&#10;Description automatically generated">
              <a:extLst>
                <a:ext uri="{FF2B5EF4-FFF2-40B4-BE49-F238E27FC236}">
                  <a16:creationId xmlns:a16="http://schemas.microsoft.com/office/drawing/2014/main" id="{F2E7D132-F61D-4488-85A9-4AFA32145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9262" y="-959149"/>
              <a:ext cx="2028210" cy="1311053"/>
            </a:xfrm>
            <a:prstGeom prst="rect">
              <a:avLst/>
            </a:prstGeom>
          </p:spPr>
        </p:pic>
      </p:grpSp>
      <p:pic>
        <p:nvPicPr>
          <p:cNvPr id="39" name="Picture 38" descr="A screen shot of a phone&#10;&#10;Description automatically generated with low confidence">
            <a:extLst>
              <a:ext uri="{FF2B5EF4-FFF2-40B4-BE49-F238E27FC236}">
                <a16:creationId xmlns:a16="http://schemas.microsoft.com/office/drawing/2014/main" id="{3F1BBB7C-A63C-428A-8441-7D20B93F87E1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7182" r="8314" b="76271"/>
          <a:stretch/>
        </p:blipFill>
        <p:spPr>
          <a:xfrm>
            <a:off x="2481132" y="6477000"/>
            <a:ext cx="2899611" cy="749126"/>
          </a:xfrm>
          <a:prstGeom prst="rect">
            <a:avLst/>
          </a:prstGeom>
        </p:spPr>
      </p:pic>
      <p:pic>
        <p:nvPicPr>
          <p:cNvPr id="16" name="Picture 15" descr="A black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34EDA2E-3FF5-4EDC-8560-C0AD788724C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342" y="3205212"/>
            <a:ext cx="2815478" cy="703869"/>
          </a:xfrm>
          <a:prstGeom prst="rect">
            <a:avLst/>
          </a:prstGeom>
        </p:spPr>
      </p:pic>
      <p:pic>
        <p:nvPicPr>
          <p:cNvPr id="14" name="Picture 13" descr="A purple letter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1B0288E-BD3D-4C04-971C-3F9DE05C06D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18" y="5883297"/>
            <a:ext cx="3643010" cy="508291"/>
          </a:xfrm>
          <a:prstGeom prst="rect">
            <a:avLst/>
          </a:prstGeom>
        </p:spPr>
      </p:pic>
      <p:pic>
        <p:nvPicPr>
          <p:cNvPr id="41" name="Picture 40" descr="A blue and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2B9D46E-3A40-4649-94C6-6E4D4108DE7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252" y="4672258"/>
            <a:ext cx="2461343" cy="10677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84100B5-8076-4A7A-9625-995A556B9D3D}"/>
              </a:ext>
            </a:extLst>
          </p:cNvPr>
          <p:cNvGrpSpPr/>
          <p:nvPr/>
        </p:nvGrpSpPr>
        <p:grpSpPr>
          <a:xfrm>
            <a:off x="290374" y="1852099"/>
            <a:ext cx="3498907" cy="691874"/>
            <a:chOff x="363949" y="6503215"/>
            <a:chExt cx="2695653" cy="533038"/>
          </a:xfrm>
        </p:grpSpPr>
        <p:pic>
          <p:nvPicPr>
            <p:cNvPr id="51" name="Picture 50" descr="A picture containing symbol, graphics, font, logo&#10;&#10;Description automatically generated">
              <a:extLst>
                <a:ext uri="{FF2B5EF4-FFF2-40B4-BE49-F238E27FC236}">
                  <a16:creationId xmlns:a16="http://schemas.microsoft.com/office/drawing/2014/main" id="{97DC4800-5A57-4970-B3CF-795991917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949" y="6503215"/>
              <a:ext cx="521796" cy="50718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D6D555F-5DD1-4763-AC0F-C3C0E20C842B}"/>
                </a:ext>
              </a:extLst>
            </p:cNvPr>
            <p:cNvSpPr txBox="1"/>
            <p:nvPr/>
          </p:nvSpPr>
          <p:spPr>
            <a:xfrm>
              <a:off x="885745" y="6513033"/>
              <a:ext cx="21738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effectLst/>
                  <a:latin typeface="Lato ExtraBold" panose="020B0604020202020204" pitchFamily="34" charset="0"/>
                  <a:ea typeface="Lato ExtraBold" panose="020B0604020202020204" pitchFamily="34" charset="0"/>
                  <a:cs typeface="Lato ExtraBold" panose="020B0604020202020204" pitchFamily="34" charset="0"/>
                </a:rPr>
                <a:t>Geoweaver</a:t>
              </a:r>
              <a:endParaRPr lang="en-US" sz="2000" dirty="0">
                <a:solidFill>
                  <a:srgbClr val="000000"/>
                </a:solidFill>
                <a:effectLst/>
                <a:latin typeface="Lato ExtraBold" panose="020B0604020202020204" pitchFamily="34" charset="0"/>
                <a:ea typeface="Lato ExtraBold" panose="020B0604020202020204" pitchFamily="34" charset="0"/>
                <a:cs typeface="Lato ExtraBold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E7236F-8F91-4AEF-9183-40EC4B0C25BB}"/>
              </a:ext>
            </a:extLst>
          </p:cNvPr>
          <p:cNvGrpSpPr/>
          <p:nvPr/>
        </p:nvGrpSpPr>
        <p:grpSpPr>
          <a:xfrm>
            <a:off x="114578" y="6621998"/>
            <a:ext cx="3373696" cy="1147774"/>
            <a:chOff x="9333477" y="6806490"/>
            <a:chExt cx="2706123" cy="760460"/>
          </a:xfrm>
        </p:grpSpPr>
        <p:pic>
          <p:nvPicPr>
            <p:cNvPr id="55" name="Picture 54" descr="A blue and yellow logo&#10;&#10;Description automatically generated with low confidence">
              <a:extLst>
                <a:ext uri="{FF2B5EF4-FFF2-40B4-BE49-F238E27FC236}">
                  <a16:creationId xmlns:a16="http://schemas.microsoft.com/office/drawing/2014/main" id="{7FA3441E-0A7F-4FA7-841F-02B0ACCB6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3477" y="6806490"/>
              <a:ext cx="760460" cy="76046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EB0B36B-E4BA-4821-AD6F-700571ED8324}"/>
                </a:ext>
              </a:extLst>
            </p:cNvPr>
            <p:cNvSpPr txBox="1"/>
            <p:nvPr/>
          </p:nvSpPr>
          <p:spPr>
            <a:xfrm>
              <a:off x="10063893" y="6962711"/>
              <a:ext cx="1975707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/>
                <a:t>WATTS</a:t>
              </a:r>
              <a:endParaRPr lang="en-US" sz="2000" b="1" dirty="0"/>
            </a:p>
          </p:txBody>
        </p:sp>
      </p:grpSp>
      <p:pic>
        <p:nvPicPr>
          <p:cNvPr id="20" name="Picture 19" descr="A green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5B8891F-9AF8-4247-A2F6-6F3CC73B69B1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0"/>
          <a:stretch/>
        </p:blipFill>
        <p:spPr>
          <a:xfrm>
            <a:off x="10748559" y="6484205"/>
            <a:ext cx="3814880" cy="86105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6BDA047-BD00-461B-8D41-3E778377E6E2}"/>
              </a:ext>
            </a:extLst>
          </p:cNvPr>
          <p:cNvGrpSpPr/>
          <p:nvPr/>
        </p:nvGrpSpPr>
        <p:grpSpPr>
          <a:xfrm>
            <a:off x="350159" y="2609893"/>
            <a:ext cx="3772761" cy="1141790"/>
            <a:chOff x="7165185" y="-709108"/>
            <a:chExt cx="3772761" cy="114179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039F326-AE9A-4CB4-8210-163A0F60F9CE}"/>
                </a:ext>
              </a:extLst>
            </p:cNvPr>
            <p:cNvSpPr/>
            <p:nvPr/>
          </p:nvSpPr>
          <p:spPr>
            <a:xfrm>
              <a:off x="7165186" y="-709108"/>
              <a:ext cx="3772760" cy="10629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3" name="Picture 22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3D9786DC-F12C-410A-9237-ED810D5D2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604"/>
            <a:stretch/>
          </p:blipFill>
          <p:spPr>
            <a:xfrm>
              <a:off x="7165185" y="-673012"/>
              <a:ext cx="3772760" cy="1105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393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5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5C944-6508-4D71-8991-D41F377C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Workflow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21E60-834C-4C69-AA0F-F3DEFD080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3843532"/>
            <a:ext cx="13902505" cy="3928868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Umbrella and standards groups?</a:t>
            </a:r>
          </a:p>
          <a:p>
            <a:pPr lvl="1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ExaWorks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eFlows4HPC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Common Workflow Language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How to reach out to new users with existing tools?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3F234-D6B7-4580-8015-96B9DC030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CEF76-9A21-455B-89B8-62F1E47FA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6906A-94D1-43AE-85CC-2D6A68F94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25</a:t>
            </a:fld>
            <a:endParaRPr lang="uk-U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FF278D-47F1-4500-9EF5-BC1A931F946D}"/>
              </a:ext>
            </a:extLst>
          </p:cNvPr>
          <p:cNvSpPr/>
          <p:nvPr/>
        </p:nvSpPr>
        <p:spPr>
          <a:xfrm>
            <a:off x="1143000" y="1250998"/>
            <a:ext cx="12344400" cy="225420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955D37-0CA2-426D-A556-99F2C20BB51E}"/>
              </a:ext>
            </a:extLst>
          </p:cNvPr>
          <p:cNvSpPr txBox="1"/>
          <p:nvPr/>
        </p:nvSpPr>
        <p:spPr>
          <a:xfrm>
            <a:off x="1676400" y="1497890"/>
            <a:ext cx="1158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 should the workflow community work towards common goals, given the number of available tools and approaches?</a:t>
            </a:r>
            <a:endParaRPr lang="en-US" sz="4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42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7DC27-B254-448F-8AB0-91C5C78E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Urgent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B3309-91F4-4A55-AB7A-9E6C6F4E2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3886200"/>
            <a:ext cx="13902505" cy="379476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Use sensors to trigger simulations?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Operational aftershock forecasting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Simulation-informed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ShakeMaps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6F66E-6F03-46DA-8EB2-B98C369E7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E82B7-8C16-4E49-86F2-15F5A63F6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2A09E-7BA8-4C77-BBCF-FADFF8C4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26</a:t>
            </a:fld>
            <a:endParaRPr lang="uk-U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D27492-E5A7-471F-BD42-B71518EF6F6C}"/>
              </a:ext>
            </a:extLst>
          </p:cNvPr>
          <p:cNvSpPr/>
          <p:nvPr/>
        </p:nvSpPr>
        <p:spPr>
          <a:xfrm>
            <a:off x="1143000" y="1250998"/>
            <a:ext cx="12344400" cy="225420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ACF67E-3722-4F58-BB14-4612B069746C}"/>
              </a:ext>
            </a:extLst>
          </p:cNvPr>
          <p:cNvSpPr txBox="1"/>
          <p:nvPr/>
        </p:nvSpPr>
        <p:spPr>
          <a:xfrm>
            <a:off x="1575816" y="1695271"/>
            <a:ext cx="115824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 we use workflow tools to fully automate urgent computing simulations?</a:t>
            </a:r>
            <a:endParaRPr lang="en-US" sz="4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0289DA-04F7-4D2B-A80E-0D6A2DE0503C}"/>
              </a:ext>
            </a:extLst>
          </p:cNvPr>
          <p:cNvSpPr/>
          <p:nvPr/>
        </p:nvSpPr>
        <p:spPr>
          <a:xfrm>
            <a:off x="8001000" y="5364480"/>
            <a:ext cx="1905000" cy="9144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C0F0B16-B44C-4F2D-AF75-D4BD9F87C2B7}"/>
              </a:ext>
            </a:extLst>
          </p:cNvPr>
          <p:cNvSpPr/>
          <p:nvPr/>
        </p:nvSpPr>
        <p:spPr>
          <a:xfrm>
            <a:off x="8461248" y="4364736"/>
            <a:ext cx="999744" cy="2816352"/>
          </a:xfrm>
          <a:custGeom>
            <a:avLst/>
            <a:gdLst>
              <a:gd name="connsiteX0" fmla="*/ 0 w 999744"/>
              <a:gd name="connsiteY0" fmla="*/ 0 h 2816352"/>
              <a:gd name="connsiteX1" fmla="*/ 12192 w 999744"/>
              <a:gd name="connsiteY1" fmla="*/ 280416 h 2816352"/>
              <a:gd name="connsiteX2" fmla="*/ 36576 w 999744"/>
              <a:gd name="connsiteY2" fmla="*/ 329184 h 2816352"/>
              <a:gd name="connsiteX3" fmla="*/ 182880 w 999744"/>
              <a:gd name="connsiteY3" fmla="*/ 463296 h 2816352"/>
              <a:gd name="connsiteX4" fmla="*/ 207264 w 999744"/>
              <a:gd name="connsiteY4" fmla="*/ 548640 h 2816352"/>
              <a:gd name="connsiteX5" fmla="*/ 292608 w 999744"/>
              <a:gd name="connsiteY5" fmla="*/ 865632 h 2816352"/>
              <a:gd name="connsiteX6" fmla="*/ 304800 w 999744"/>
              <a:gd name="connsiteY6" fmla="*/ 914400 h 2816352"/>
              <a:gd name="connsiteX7" fmla="*/ 316992 w 999744"/>
              <a:gd name="connsiteY7" fmla="*/ 975360 h 2816352"/>
              <a:gd name="connsiteX8" fmla="*/ 365760 w 999744"/>
              <a:gd name="connsiteY8" fmla="*/ 1085088 h 2816352"/>
              <a:gd name="connsiteX9" fmla="*/ 390144 w 999744"/>
              <a:gd name="connsiteY9" fmla="*/ 1182624 h 2816352"/>
              <a:gd name="connsiteX10" fmla="*/ 402336 w 999744"/>
              <a:gd name="connsiteY10" fmla="*/ 1231392 h 2816352"/>
              <a:gd name="connsiteX11" fmla="*/ 451104 w 999744"/>
              <a:gd name="connsiteY11" fmla="*/ 1280160 h 2816352"/>
              <a:gd name="connsiteX12" fmla="*/ 475488 w 999744"/>
              <a:gd name="connsiteY12" fmla="*/ 1316736 h 2816352"/>
              <a:gd name="connsiteX13" fmla="*/ 536448 w 999744"/>
              <a:gd name="connsiteY13" fmla="*/ 1475232 h 2816352"/>
              <a:gd name="connsiteX14" fmla="*/ 573024 w 999744"/>
              <a:gd name="connsiteY14" fmla="*/ 1670304 h 2816352"/>
              <a:gd name="connsiteX15" fmla="*/ 670560 w 999744"/>
              <a:gd name="connsiteY15" fmla="*/ 1767840 h 2816352"/>
              <a:gd name="connsiteX16" fmla="*/ 682752 w 999744"/>
              <a:gd name="connsiteY16" fmla="*/ 2194560 h 2816352"/>
              <a:gd name="connsiteX17" fmla="*/ 694944 w 999744"/>
              <a:gd name="connsiteY17" fmla="*/ 2292096 h 2816352"/>
              <a:gd name="connsiteX18" fmla="*/ 792480 w 999744"/>
              <a:gd name="connsiteY18" fmla="*/ 2389632 h 2816352"/>
              <a:gd name="connsiteX19" fmla="*/ 816864 w 999744"/>
              <a:gd name="connsiteY19" fmla="*/ 2450592 h 2816352"/>
              <a:gd name="connsiteX20" fmla="*/ 841248 w 999744"/>
              <a:gd name="connsiteY20" fmla="*/ 2548128 h 2816352"/>
              <a:gd name="connsiteX21" fmla="*/ 926592 w 999744"/>
              <a:gd name="connsiteY21" fmla="*/ 2633472 h 2816352"/>
              <a:gd name="connsiteX22" fmla="*/ 975360 w 999744"/>
              <a:gd name="connsiteY22" fmla="*/ 2731008 h 2816352"/>
              <a:gd name="connsiteX23" fmla="*/ 987552 w 999744"/>
              <a:gd name="connsiteY23" fmla="*/ 2779776 h 2816352"/>
              <a:gd name="connsiteX24" fmla="*/ 999744 w 999744"/>
              <a:gd name="connsiteY24" fmla="*/ 2816352 h 281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99744" h="2816352">
                <a:moveTo>
                  <a:pt x="0" y="0"/>
                </a:moveTo>
                <a:cubicBezTo>
                  <a:pt x="4064" y="93472"/>
                  <a:pt x="1860" y="187428"/>
                  <a:pt x="12192" y="280416"/>
                </a:cubicBezTo>
                <a:cubicBezTo>
                  <a:pt x="14199" y="298480"/>
                  <a:pt x="24941" y="315222"/>
                  <a:pt x="36576" y="329184"/>
                </a:cubicBezTo>
                <a:cubicBezTo>
                  <a:pt x="98745" y="403787"/>
                  <a:pt x="119309" y="415618"/>
                  <a:pt x="182880" y="463296"/>
                </a:cubicBezTo>
                <a:cubicBezTo>
                  <a:pt x="191008" y="491744"/>
                  <a:pt x="202553" y="519431"/>
                  <a:pt x="207264" y="548640"/>
                </a:cubicBezTo>
                <a:cubicBezTo>
                  <a:pt x="258357" y="865414"/>
                  <a:pt x="153655" y="796155"/>
                  <a:pt x="292608" y="865632"/>
                </a:cubicBezTo>
                <a:cubicBezTo>
                  <a:pt x="296672" y="881888"/>
                  <a:pt x="301165" y="898043"/>
                  <a:pt x="304800" y="914400"/>
                </a:cubicBezTo>
                <a:cubicBezTo>
                  <a:pt x="309295" y="934629"/>
                  <a:pt x="310022" y="955845"/>
                  <a:pt x="316992" y="975360"/>
                </a:cubicBezTo>
                <a:cubicBezTo>
                  <a:pt x="330454" y="1013054"/>
                  <a:pt x="349504" y="1048512"/>
                  <a:pt x="365760" y="1085088"/>
                </a:cubicBezTo>
                <a:cubicBezTo>
                  <a:pt x="390548" y="1209026"/>
                  <a:pt x="365151" y="1095147"/>
                  <a:pt x="390144" y="1182624"/>
                </a:cubicBezTo>
                <a:cubicBezTo>
                  <a:pt x="394747" y="1198736"/>
                  <a:pt x="393455" y="1217183"/>
                  <a:pt x="402336" y="1231392"/>
                </a:cubicBezTo>
                <a:cubicBezTo>
                  <a:pt x="414520" y="1250887"/>
                  <a:pt x="436143" y="1262705"/>
                  <a:pt x="451104" y="1280160"/>
                </a:cubicBezTo>
                <a:cubicBezTo>
                  <a:pt x="460640" y="1291285"/>
                  <a:pt x="468218" y="1304014"/>
                  <a:pt x="475488" y="1316736"/>
                </a:cubicBezTo>
                <a:cubicBezTo>
                  <a:pt x="503176" y="1365190"/>
                  <a:pt x="523691" y="1422079"/>
                  <a:pt x="536448" y="1475232"/>
                </a:cubicBezTo>
                <a:cubicBezTo>
                  <a:pt x="551887" y="1539562"/>
                  <a:pt x="526244" y="1623524"/>
                  <a:pt x="573024" y="1670304"/>
                </a:cubicBezTo>
                <a:lnTo>
                  <a:pt x="670560" y="1767840"/>
                </a:lnTo>
                <a:cubicBezTo>
                  <a:pt x="674624" y="1910080"/>
                  <a:pt x="676141" y="2052416"/>
                  <a:pt x="682752" y="2194560"/>
                </a:cubicBezTo>
                <a:cubicBezTo>
                  <a:pt x="684274" y="2227290"/>
                  <a:pt x="678881" y="2263539"/>
                  <a:pt x="694944" y="2292096"/>
                </a:cubicBezTo>
                <a:cubicBezTo>
                  <a:pt x="717486" y="2332170"/>
                  <a:pt x="792480" y="2389632"/>
                  <a:pt x="792480" y="2389632"/>
                </a:cubicBezTo>
                <a:cubicBezTo>
                  <a:pt x="800608" y="2409952"/>
                  <a:pt x="810428" y="2429674"/>
                  <a:pt x="816864" y="2450592"/>
                </a:cubicBezTo>
                <a:cubicBezTo>
                  <a:pt x="826720" y="2482623"/>
                  <a:pt x="814438" y="2528020"/>
                  <a:pt x="841248" y="2548128"/>
                </a:cubicBezTo>
                <a:cubicBezTo>
                  <a:pt x="895435" y="2588768"/>
                  <a:pt x="888661" y="2576576"/>
                  <a:pt x="926592" y="2633472"/>
                </a:cubicBezTo>
                <a:cubicBezTo>
                  <a:pt x="957106" y="2679244"/>
                  <a:pt x="962548" y="2686165"/>
                  <a:pt x="975360" y="2731008"/>
                </a:cubicBezTo>
                <a:cubicBezTo>
                  <a:pt x="979963" y="2747120"/>
                  <a:pt x="982949" y="2763664"/>
                  <a:pt x="987552" y="2779776"/>
                </a:cubicBezTo>
                <a:cubicBezTo>
                  <a:pt x="991083" y="2792133"/>
                  <a:pt x="999744" y="2816352"/>
                  <a:pt x="999744" y="2816352"/>
                </a:cubicBezTo>
              </a:path>
            </a:pathLst>
          </a:cu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D04CEC05-3E25-4F30-A59E-C1B52B2FE54E}"/>
              </a:ext>
            </a:extLst>
          </p:cNvPr>
          <p:cNvSpPr/>
          <p:nvPr/>
        </p:nvSpPr>
        <p:spPr>
          <a:xfrm>
            <a:off x="8686800" y="5554980"/>
            <a:ext cx="5334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Cylinder 11">
            <a:extLst>
              <a:ext uri="{FF2B5EF4-FFF2-40B4-BE49-F238E27FC236}">
                <a16:creationId xmlns:a16="http://schemas.microsoft.com/office/drawing/2014/main" id="{678CCCB0-688B-448A-8527-09DBA53AC2AD}"/>
              </a:ext>
            </a:extLst>
          </p:cNvPr>
          <p:cNvSpPr/>
          <p:nvPr/>
        </p:nvSpPr>
        <p:spPr>
          <a:xfrm>
            <a:off x="12115800" y="5227321"/>
            <a:ext cx="999744" cy="1173480"/>
          </a:xfrm>
          <a:prstGeom prst="ca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B03045F-8F68-4F78-83E8-0D107D5997B0}"/>
              </a:ext>
            </a:extLst>
          </p:cNvPr>
          <p:cNvSpPr/>
          <p:nvPr/>
        </p:nvSpPr>
        <p:spPr>
          <a:xfrm>
            <a:off x="7859268" y="5227320"/>
            <a:ext cx="2199132" cy="117348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A821BD-AB85-4F39-95C9-0AD889F6EF84}"/>
              </a:ext>
            </a:extLst>
          </p:cNvPr>
          <p:cNvSpPr/>
          <p:nvPr/>
        </p:nvSpPr>
        <p:spPr>
          <a:xfrm>
            <a:off x="9688068" y="5334000"/>
            <a:ext cx="143256" cy="152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Arrow: Curved Down 19">
            <a:extLst>
              <a:ext uri="{FF2B5EF4-FFF2-40B4-BE49-F238E27FC236}">
                <a16:creationId xmlns:a16="http://schemas.microsoft.com/office/drawing/2014/main" id="{8C59904A-ED5A-4B59-B511-EFE1E1338C6A}"/>
              </a:ext>
            </a:extLst>
          </p:cNvPr>
          <p:cNvSpPr/>
          <p:nvPr/>
        </p:nvSpPr>
        <p:spPr>
          <a:xfrm>
            <a:off x="9688068" y="4269015"/>
            <a:ext cx="3037332" cy="911267"/>
          </a:xfrm>
          <a:prstGeom prst="curvedDownArrow">
            <a:avLst>
              <a:gd name="adj1" fmla="val 25000"/>
              <a:gd name="adj2" fmla="val 37862"/>
              <a:gd name="adj3" fmla="val 2500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83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417B-13B0-43DA-9FEB-0DA235BB7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Upcoming HPC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B8704-F1B2-4F44-9F36-3C3EAECD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3949473"/>
            <a:ext cx="13902505" cy="3731487"/>
          </a:xfrm>
        </p:spPr>
        <p:txBody>
          <a:bodyPr/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Composible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computing?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ML/AI?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0FC9C-163C-4376-91B6-75A4AC5F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F1FAC-ADB2-48A4-8ADF-089AD863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53C73-F560-48E8-983E-DECB82DE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27</a:t>
            </a:fld>
            <a:endParaRPr lang="uk-U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A698D5-0407-4BDD-9E7E-ED98EAA1C5E3}"/>
              </a:ext>
            </a:extLst>
          </p:cNvPr>
          <p:cNvSpPr/>
          <p:nvPr/>
        </p:nvSpPr>
        <p:spPr>
          <a:xfrm>
            <a:off x="1143000" y="1250998"/>
            <a:ext cx="12344400" cy="225420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B27289-3A1D-4547-8611-B084A265218D}"/>
              </a:ext>
            </a:extLst>
          </p:cNvPr>
          <p:cNvSpPr txBox="1"/>
          <p:nvPr/>
        </p:nvSpPr>
        <p:spPr>
          <a:xfrm>
            <a:off x="1676400" y="1695271"/>
            <a:ext cx="115824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 can upcoming HPC trends help move our simulations forward?</a:t>
            </a:r>
            <a:endParaRPr lang="en-US" sz="4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99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D7DA8-338C-44C4-8D2D-7FF9BC12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Reproducibility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D52DC-6C96-4996-B0B1-849C325F5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3949472"/>
            <a:ext cx="13902505" cy="3731487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How do we improve on the 40% of earth/environmental scientists who can’t reproduce their own results? (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Nature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How do we get to meta-FAIR?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ACF8D-452C-4E0C-9F19-9B54CD347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8B425-1541-46D6-AF03-78E4EDF32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116DF-4ACC-4BD1-9995-80AEFFA04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28</a:t>
            </a:fld>
            <a:endParaRPr lang="uk-U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1BB944-21C0-4814-ABEF-CA75DBBE415F}"/>
              </a:ext>
            </a:extLst>
          </p:cNvPr>
          <p:cNvSpPr/>
          <p:nvPr/>
        </p:nvSpPr>
        <p:spPr>
          <a:xfrm>
            <a:off x="1143000" y="1250998"/>
            <a:ext cx="12344400" cy="225420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EF882-66DB-4B4F-998B-2E3B6BE04208}"/>
              </a:ext>
            </a:extLst>
          </p:cNvPr>
          <p:cNvSpPr txBox="1"/>
          <p:nvPr/>
        </p:nvSpPr>
        <p:spPr>
          <a:xfrm>
            <a:off x="1676400" y="1499616"/>
            <a:ext cx="1158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Are current tools sufficient, or are we still missing key elements to achieve simulation reproducibility?</a:t>
            </a:r>
            <a:endParaRPr lang="en-US" sz="4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401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C8C51-640D-4032-BB08-08D401C72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 workflow?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2F9EE-5019-46EE-B430-C3F2A1A00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10761251" cy="6492240"/>
          </a:xfrm>
        </p:spPr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Series of computational tasks with dependencies between them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Short, long, serial, parallel, …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Capture executables, parameters, input, output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Workflow process and data are usually independent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Can rerun same workflow on different data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System-independent: can run same workflow on different systems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Workflow logic independent from scientific codes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BAA0C-3267-4E70-824A-60241B3BA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B001B-5299-45D2-A2CE-42705AE5C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4C6CC-B6BB-4135-96F3-9134095A3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DA65BA-B553-4663-82E2-D9713F0BDAA6}"/>
              </a:ext>
            </a:extLst>
          </p:cNvPr>
          <p:cNvSpPr/>
          <p:nvPr/>
        </p:nvSpPr>
        <p:spPr>
          <a:xfrm>
            <a:off x="11353798" y="5607974"/>
            <a:ext cx="2912649" cy="202447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90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4E1355-F499-4C3A-81BA-F0E285369F5C}"/>
              </a:ext>
            </a:extLst>
          </p:cNvPr>
          <p:cNvSpPr/>
          <p:nvPr/>
        </p:nvSpPr>
        <p:spPr>
          <a:xfrm>
            <a:off x="11353799" y="1309012"/>
            <a:ext cx="2912651" cy="181921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190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6E09E9D-4D3A-4B4B-BEA4-ECF551C6B5CD}"/>
              </a:ext>
            </a:extLst>
          </p:cNvPr>
          <p:cNvSpPr/>
          <p:nvPr/>
        </p:nvSpPr>
        <p:spPr>
          <a:xfrm>
            <a:off x="11353800" y="3124200"/>
            <a:ext cx="2912650" cy="246830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7270A1-1DDD-4984-A338-4378BCB55F56}"/>
              </a:ext>
            </a:extLst>
          </p:cNvPr>
          <p:cNvSpPr txBox="1"/>
          <p:nvPr/>
        </p:nvSpPr>
        <p:spPr>
          <a:xfrm>
            <a:off x="11651562" y="7284720"/>
            <a:ext cx="237925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 dirty="0"/>
              <a:t>Compute resources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7FFDBF-0C9C-4D94-AC99-8FBDD8CDEAC5}"/>
              </a:ext>
            </a:extLst>
          </p:cNvPr>
          <p:cNvSpPr txBox="1"/>
          <p:nvPr/>
        </p:nvSpPr>
        <p:spPr>
          <a:xfrm>
            <a:off x="11440013" y="5214872"/>
            <a:ext cx="26569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/>
              <a:t>Workflow middleware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3E584-8039-49DB-81A7-538F88DBD32E}"/>
              </a:ext>
            </a:extLst>
          </p:cNvPr>
          <p:cNvSpPr txBox="1"/>
          <p:nvPr/>
        </p:nvSpPr>
        <p:spPr>
          <a:xfrm>
            <a:off x="11839399" y="2743200"/>
            <a:ext cx="196707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 dirty="0"/>
              <a:t>Scientific codes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FF18B56-5FCF-4BC7-9CF3-4CD3E3E4C24A}"/>
              </a:ext>
            </a:extLst>
          </p:cNvPr>
          <p:cNvSpPr/>
          <p:nvPr/>
        </p:nvSpPr>
        <p:spPr>
          <a:xfrm>
            <a:off x="11437063" y="1374545"/>
            <a:ext cx="1143000" cy="665365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9C8777-5537-41A8-8465-989FEB2BCF42}"/>
              </a:ext>
            </a:extLst>
          </p:cNvPr>
          <p:cNvSpPr txBox="1"/>
          <p:nvPr/>
        </p:nvSpPr>
        <p:spPr>
          <a:xfrm>
            <a:off x="11582400" y="1531977"/>
            <a:ext cx="914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CPU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A5DFC8E-55F7-4E4D-BEA6-8F342619BF86}"/>
              </a:ext>
            </a:extLst>
          </p:cNvPr>
          <p:cNvSpPr/>
          <p:nvPr/>
        </p:nvSpPr>
        <p:spPr>
          <a:xfrm>
            <a:off x="12965323" y="1374544"/>
            <a:ext cx="1131677" cy="674201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FD168E-7500-43A5-9C87-94AC0FA41A3D}"/>
              </a:ext>
            </a:extLst>
          </p:cNvPr>
          <p:cNvSpPr txBox="1"/>
          <p:nvPr/>
        </p:nvSpPr>
        <p:spPr>
          <a:xfrm>
            <a:off x="13106400" y="1531976"/>
            <a:ext cx="914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GPU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6FB465E-FA35-47F2-8986-DBA8BF6E35EB}"/>
              </a:ext>
            </a:extLst>
          </p:cNvPr>
          <p:cNvSpPr/>
          <p:nvPr/>
        </p:nvSpPr>
        <p:spPr>
          <a:xfrm>
            <a:off x="12203323" y="2028465"/>
            <a:ext cx="1131677" cy="618961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E6006E-3D5E-43C7-ADFB-966DBD38CEC2}"/>
              </a:ext>
            </a:extLst>
          </p:cNvPr>
          <p:cNvSpPr txBox="1"/>
          <p:nvPr/>
        </p:nvSpPr>
        <p:spPr>
          <a:xfrm>
            <a:off x="12366392" y="2133600"/>
            <a:ext cx="914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HTC</a:t>
            </a:r>
          </a:p>
        </p:txBody>
      </p:sp>
      <p:sp>
        <p:nvSpPr>
          <p:cNvPr id="25" name="Cylinder 24">
            <a:extLst>
              <a:ext uri="{FF2B5EF4-FFF2-40B4-BE49-F238E27FC236}">
                <a16:creationId xmlns:a16="http://schemas.microsoft.com/office/drawing/2014/main" id="{E930309F-BDA8-41BB-BD31-16841ECFF57D}"/>
              </a:ext>
            </a:extLst>
          </p:cNvPr>
          <p:cNvSpPr/>
          <p:nvPr/>
        </p:nvSpPr>
        <p:spPr>
          <a:xfrm>
            <a:off x="12989903" y="6218097"/>
            <a:ext cx="802297" cy="1011226"/>
          </a:xfrm>
          <a:prstGeom prst="ca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30C693-CEF8-4EB3-9D36-080355D7531D}"/>
              </a:ext>
            </a:extLst>
          </p:cNvPr>
          <p:cNvSpPr txBox="1"/>
          <p:nvPr/>
        </p:nvSpPr>
        <p:spPr>
          <a:xfrm>
            <a:off x="11640578" y="5791200"/>
            <a:ext cx="74646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cloud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BACAA6-ACD9-4C73-B149-D1431A6BA1A5}"/>
              </a:ext>
            </a:extLst>
          </p:cNvPr>
          <p:cNvSpPr txBox="1"/>
          <p:nvPr/>
        </p:nvSpPr>
        <p:spPr>
          <a:xfrm>
            <a:off x="12961768" y="5791200"/>
            <a:ext cx="89013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cluster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CDFB3A-4CAF-4587-AC0E-6B718CCB7ED5}"/>
              </a:ext>
            </a:extLst>
          </p:cNvPr>
          <p:cNvGrpSpPr/>
          <p:nvPr/>
        </p:nvGrpSpPr>
        <p:grpSpPr>
          <a:xfrm>
            <a:off x="11437063" y="6278586"/>
            <a:ext cx="1203027" cy="913594"/>
            <a:chOff x="10133595" y="6481313"/>
            <a:chExt cx="923071" cy="70099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743D3F2-5651-474B-8C46-A76889CA9063}"/>
                </a:ext>
              </a:extLst>
            </p:cNvPr>
            <p:cNvSpPr/>
            <p:nvPr/>
          </p:nvSpPr>
          <p:spPr>
            <a:xfrm>
              <a:off x="10133595" y="6781800"/>
              <a:ext cx="923071" cy="400505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F598724-2671-46F0-9700-D340D1120384}"/>
                </a:ext>
              </a:extLst>
            </p:cNvPr>
            <p:cNvSpPr/>
            <p:nvPr/>
          </p:nvSpPr>
          <p:spPr>
            <a:xfrm rot="2326069">
              <a:off x="10164114" y="6712735"/>
              <a:ext cx="633425" cy="348895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97C505B-8FBC-4CA0-B705-3E7ED5CFE42C}"/>
                </a:ext>
              </a:extLst>
            </p:cNvPr>
            <p:cNvSpPr/>
            <p:nvPr/>
          </p:nvSpPr>
          <p:spPr>
            <a:xfrm rot="6041391">
              <a:off x="10396896" y="6456480"/>
              <a:ext cx="564525" cy="614192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3B427FCA-491C-4E4A-9643-DDA6607BFA67}"/>
              </a:ext>
            </a:extLst>
          </p:cNvPr>
          <p:cNvSpPr/>
          <p:nvPr/>
        </p:nvSpPr>
        <p:spPr>
          <a:xfrm>
            <a:off x="11430000" y="4495800"/>
            <a:ext cx="1441688" cy="6836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BC39DC-1917-4BCD-A2FF-8C07386F48E7}"/>
              </a:ext>
            </a:extLst>
          </p:cNvPr>
          <p:cNvSpPr txBox="1"/>
          <p:nvPr/>
        </p:nvSpPr>
        <p:spPr>
          <a:xfrm>
            <a:off x="11531096" y="4659868"/>
            <a:ext cx="139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execution</a:t>
            </a:r>
            <a:endParaRPr lang="en-US" sz="24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CED6FC7-E698-4221-A8A6-375C98E53571}"/>
              </a:ext>
            </a:extLst>
          </p:cNvPr>
          <p:cNvSpPr/>
          <p:nvPr/>
        </p:nvSpPr>
        <p:spPr>
          <a:xfrm>
            <a:off x="11430000" y="3200400"/>
            <a:ext cx="1441688" cy="68360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C49F9E-DA75-4D49-B50E-5E1499E090F2}"/>
              </a:ext>
            </a:extLst>
          </p:cNvPr>
          <p:cNvSpPr txBox="1"/>
          <p:nvPr/>
        </p:nvSpPr>
        <p:spPr>
          <a:xfrm>
            <a:off x="11515472" y="3352759"/>
            <a:ext cx="139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task graph</a:t>
            </a:r>
            <a:endParaRPr lang="en-US" sz="24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47F87C7-A4C0-4703-93C2-8CC9DBB95C43}"/>
              </a:ext>
            </a:extLst>
          </p:cNvPr>
          <p:cNvSpPr/>
          <p:nvPr/>
        </p:nvSpPr>
        <p:spPr>
          <a:xfrm>
            <a:off x="12353799" y="3792439"/>
            <a:ext cx="1836565" cy="75517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C58254-D03B-4672-AC80-4EE37CE736BE}"/>
              </a:ext>
            </a:extLst>
          </p:cNvPr>
          <p:cNvSpPr txBox="1"/>
          <p:nvPr/>
        </p:nvSpPr>
        <p:spPr>
          <a:xfrm>
            <a:off x="12397340" y="3809755"/>
            <a:ext cx="1769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data management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9627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22187-8F1B-440E-A249-5B211AD90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Software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DA0D6-74D8-4E09-B155-EB6DFF709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3753818"/>
            <a:ext cx="13902505" cy="3927142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Science codes?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Workflow tools?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management tools?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5F2A6-5678-4CB2-A144-6AA332CE0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67E67-AEDB-42D1-929E-D20A9E6E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3764-E517-4F21-A6B5-8DC1CC9AB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29</a:t>
            </a:fld>
            <a:endParaRPr lang="uk-U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B1D004-FDD7-40BD-BF1E-6178CDAF34C4}"/>
              </a:ext>
            </a:extLst>
          </p:cNvPr>
          <p:cNvSpPr/>
          <p:nvPr/>
        </p:nvSpPr>
        <p:spPr>
          <a:xfrm>
            <a:off x="1143000" y="1250998"/>
            <a:ext cx="12344400" cy="225420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B1062-838F-4F20-865C-151ED5F2B0A4}"/>
              </a:ext>
            </a:extLst>
          </p:cNvPr>
          <p:cNvSpPr txBox="1"/>
          <p:nvPr/>
        </p:nvSpPr>
        <p:spPr>
          <a:xfrm>
            <a:off x="1371600" y="1676400"/>
            <a:ext cx="118872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 do we support the software development needed for exascale computing?</a:t>
            </a:r>
            <a:endParaRPr lang="en-US" sz="4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33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4EBF7-D414-46E7-A6C6-E2CA40CD2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49" y="327294"/>
            <a:ext cx="13902505" cy="767714"/>
          </a:xfrm>
        </p:spPr>
        <p:txBody>
          <a:bodyPr>
            <a:normAutofit fontScale="90000"/>
          </a:bodyPr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F83F7-D8C4-425D-B1AC-D53F86878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278880"/>
          </a:xfrm>
        </p:spPr>
        <p:txBody>
          <a:bodyPr>
            <a:normAutofit/>
          </a:bodyPr>
          <a:lstStyle/>
          <a:p>
            <a:pPr algn="l"/>
            <a:r>
              <a:rPr lang="en-US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We live in exciting computational times!</a:t>
            </a:r>
          </a:p>
          <a:p>
            <a:pPr algn="l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Excellent opportunity to consider what’s next</a:t>
            </a:r>
          </a:p>
          <a:p>
            <a:pPr algn="l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Workflow tools can help us navigate exascale challenges</a:t>
            </a:r>
          </a:p>
          <a:p>
            <a:pPr algn="l"/>
            <a:r>
              <a:rPr lang="en-US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NAS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report: </a:t>
            </a:r>
            <a:r>
              <a:rPr lang="en-US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“Realizing the potential of ARWs could accelerate the pace of scientific discovery by orders of magnitude and thereby expand the research enterprise’s contribution to society.”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FCA6B-FE41-41B3-975B-3495C7AF7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39234-ECB6-4631-9586-5B4394997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52AEA-BCE2-4FEA-88CF-636AAF00C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30</a:t>
            </a:fld>
            <a:endParaRPr lang="uk-UA" dirty="0"/>
          </a:p>
        </p:txBody>
      </p:sp>
      <p:pic>
        <p:nvPicPr>
          <p:cNvPr id="8" name="Picture 7" descr="A picture containing text, screenshot, graphic design, font&#10;&#10;Description automatically generated">
            <a:extLst>
              <a:ext uri="{FF2B5EF4-FFF2-40B4-BE49-F238E27FC236}">
                <a16:creationId xmlns:a16="http://schemas.microsoft.com/office/drawing/2014/main" id="{E15A2C2E-2CCC-4750-94F1-50E8D2C4E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21" y="5289593"/>
            <a:ext cx="5852172" cy="25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19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Thanks!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C048E5-7251-4C0F-BC4B-B6B113B64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9" y="6804342"/>
            <a:ext cx="5715000" cy="96202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31</a:t>
            </a:fld>
            <a:endParaRPr lang="uk-UA" dirty="0"/>
          </a:p>
        </p:txBody>
      </p:sp>
      <p:pic>
        <p:nvPicPr>
          <p:cNvPr id="8" name="Picture 7" descr="bigus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9" y="1508817"/>
            <a:ext cx="2292123" cy="8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5115" y="1425258"/>
            <a:ext cx="3158885" cy="881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9" descr="isi_logo_red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45322" y="3493514"/>
            <a:ext cx="1953997" cy="1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0788100" y="5486400"/>
            <a:ext cx="3389164" cy="1085128"/>
            <a:chOff x="-914400" y="852134"/>
            <a:chExt cx="6515100" cy="2085976"/>
          </a:xfrm>
        </p:grpSpPr>
        <p:sp>
          <p:nvSpPr>
            <p:cNvPr id="19" name="Rectangle 18"/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0" name="Picture 2" descr="https://pegasus.isi.edu/wordpress/wp-content/uploads/2015/10/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37" y="3382530"/>
            <a:ext cx="3459059" cy="185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doe-logo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08717"/>
            <a:ext cx="3637743" cy="914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CDEACE-CEBD-4B8D-9FEC-7F1E65E9E8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58" y="6931203"/>
            <a:ext cx="6856863" cy="84119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0228842-C24A-48CB-87B2-45BB25CFC5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933824" y="1279442"/>
            <a:ext cx="123825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31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E7E19-9988-4A3E-9DF9-3FAC1F5E1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Workflow Shared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A131D-7887-462E-8AEF-57A6BD843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Many workflow tools, but common concepts between them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Representation of workflow tasks and their data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Can be specified through API, annotations, GUI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Explicit or implicit data roles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Workflow prepared to run on certain hardware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Schedule and run the workflow, honoring dependencies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May include remote job submission and data transfer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Some support interactivity and notebooks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User monitors workflow execution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May include error handling and retry provisions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9FECB-B207-424E-AA46-72C486FE1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13229-EB9A-4861-9A1E-C6D1519CF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A8D1B-F064-4AB2-B185-0B7FA481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15471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3F04-4C98-48CD-A3B0-394D8861E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Use Scientific Workflows?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335A8-E2D8-431F-A9FE-1F556A0AC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Automated management of task execution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Support for distributed execution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management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Metadata management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Error recovery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Portable description of pipeline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60331-4192-4A70-87D3-ED91A8227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B6D24-198A-49AE-9923-5B544970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32917-B3CA-4154-825C-BF041B06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52444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B50FB-1D76-46A1-9B6C-299F4FC36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NAS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9035A-94B1-416B-A1DB-39ADC8ECB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9542051" cy="1097280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US National Academy of Sciences commissioned a report on automated research workflows (ARWs) in 2020</a:t>
            </a:r>
          </a:p>
          <a:p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838BB-1C45-49FF-896F-C7CE1F92D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90380-3A60-487C-95D0-C539F64E5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DEC9B-C6E6-4289-8B9C-1E87CB46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  <p:pic>
        <p:nvPicPr>
          <p:cNvPr id="8" name="Picture 7" descr="A spiral staircase with text overlay&#10;&#10;Description automatically generated with low confidence">
            <a:extLst>
              <a:ext uri="{FF2B5EF4-FFF2-40B4-BE49-F238E27FC236}">
                <a16:creationId xmlns:a16="http://schemas.microsoft.com/office/drawing/2014/main" id="{884E03F4-955D-48E0-9373-1551E5B1B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1167277"/>
            <a:ext cx="4362904" cy="654435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960562-F338-4F13-BC3C-FAFF224F3E02}"/>
              </a:ext>
            </a:extLst>
          </p:cNvPr>
          <p:cNvSpPr txBox="1">
            <a:spLocks/>
          </p:cNvSpPr>
          <p:nvPr/>
        </p:nvSpPr>
        <p:spPr>
          <a:xfrm>
            <a:off x="363949" y="2209800"/>
            <a:ext cx="9542051" cy="1905000"/>
          </a:xfrm>
          <a:prstGeom prst="rect">
            <a:avLst/>
          </a:prstGeom>
        </p:spPr>
        <p:txBody>
          <a:bodyPr vert="horz" lIns="109746" tIns="54873" rIns="109746" bIns="54873" rtlCol="0">
            <a:normAutofit fontScale="85000" lnSpcReduction="10000"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-Roman"/>
              </a:rPr>
              <a:t>he common goal of researchers implementing ARWs is to accelerate scientific knowledge generation, potentially by orders of magnitude, while achieving greater control and reproducibility in the scientific process.”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AE3443-74B7-44F9-81AF-0C815E7286C4}"/>
              </a:ext>
            </a:extLst>
          </p:cNvPr>
          <p:cNvSpPr txBox="1">
            <a:spLocks/>
          </p:cNvSpPr>
          <p:nvPr/>
        </p:nvSpPr>
        <p:spPr>
          <a:xfrm>
            <a:off x="356387" y="3962400"/>
            <a:ext cx="9542051" cy="3599782"/>
          </a:xfrm>
          <a:prstGeom prst="rect">
            <a:avLst/>
          </a:prstGeom>
        </p:spPr>
        <p:txBody>
          <a:bodyPr vert="horz" lIns="109746" tIns="54873" rIns="109746" bIns="54873" rtlCol="0">
            <a:normAutofit fontScale="85000" lnSpcReduction="10000"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-Roman"/>
              </a:rPr>
              <a:t>“The tools and techniques being developed under the large umbrella of ARWs promise to transform the centuries-old serial method of research investigation... Simultaneously, ARWs provide a way to satisfy pressing demands across fields to increase interoperability, reproducibility, replicability, and trustworthiness by better tracking results, recording data, establishing provenance, and creating more consistent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-Roman"/>
              </a:rPr>
              <a:t>metadata than even the most dedicated researchers can provide themselves.”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2C1B2E-2B25-482F-AFF5-9883EE402DE7}"/>
              </a:ext>
            </a:extLst>
          </p:cNvPr>
          <p:cNvSpPr txBox="1">
            <a:spLocks/>
          </p:cNvSpPr>
          <p:nvPr/>
        </p:nvSpPr>
        <p:spPr>
          <a:xfrm>
            <a:off x="360168" y="2206852"/>
            <a:ext cx="9542051" cy="1905000"/>
          </a:xfrm>
          <a:prstGeom prst="rect">
            <a:avLst/>
          </a:prstGeom>
        </p:spPr>
        <p:txBody>
          <a:bodyPr vert="horz" lIns="109746" tIns="54873" rIns="109746" bIns="54873" rtlCol="0">
            <a:normAutofit fontScale="85000" lnSpcReduction="10000"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-Roman"/>
              </a:rPr>
              <a:t>he common goal of researchers implementing ARWs is to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-Roman"/>
              </a:rPr>
              <a:t>accelerate scientific knowledge generation, potentially by orders of magnitude, while achieving greater control and reproducibility in the scientific process.”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E89E69-981F-4E4F-A208-B162135E1A56}"/>
              </a:ext>
            </a:extLst>
          </p:cNvPr>
          <p:cNvSpPr txBox="1">
            <a:spLocks/>
          </p:cNvSpPr>
          <p:nvPr/>
        </p:nvSpPr>
        <p:spPr>
          <a:xfrm>
            <a:off x="363948" y="3962400"/>
            <a:ext cx="9542051" cy="3599782"/>
          </a:xfrm>
          <a:prstGeom prst="rect">
            <a:avLst/>
          </a:prstGeom>
        </p:spPr>
        <p:txBody>
          <a:bodyPr vert="horz" lIns="109746" tIns="54873" rIns="109746" bIns="54873" rtlCol="0">
            <a:normAutofit fontScale="85000" lnSpcReduction="10000"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-Roman"/>
              </a:rPr>
              <a:t>“The tools and techniques being developed under the large umbrella of ARWs promise to transform the centuries-old serial method of research investigation... Simultaneously, ARWs provide a way to satisfy pressing demands across fields to increase interoperability, reproducibility, replicability, and trustworthiness by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-Roman"/>
              </a:rPr>
              <a:t>better tracking results, recording data, establishing provenance, and creating more consistent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-Roman"/>
              </a:rPr>
              <a:t>metadata than even the most dedicated researchers can provide themselves.”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3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A67A5-48B1-4593-A8D4-3D5447AA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Real-World Scientific Workflows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ED590-A4B4-43EA-B454-297E4DD28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188720"/>
            <a:ext cx="9115378" cy="649224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Southern California Earthquake Center’s 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CyberShake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platform as example of scientific workflows in action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3D physics-based probabilistic seismic hazard analysis platform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Simulation-based alternative to empirical ground motion models (GMMs)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Reciprocity used to reduce computational cost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670 instead of 720,000 regional wave propagation sims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Approach used in California and SW Iceland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Continue to improve models and codes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A60B-4B7E-4CAF-BD69-4FF38096C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AFCBD-A44F-449D-A029-DE15874E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90F95-8189-4D7A-812F-59AD98936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C4003C2-D1CB-4872-990E-C8B2D0E45C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936" y="1085091"/>
            <a:ext cx="5858354" cy="706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5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5CEBE2ED-70C9-4A8C-BFE1-2DFBED0DF6F7}"/>
              </a:ext>
            </a:extLst>
          </p:cNvPr>
          <p:cNvGrpSpPr/>
          <p:nvPr/>
        </p:nvGrpSpPr>
        <p:grpSpPr>
          <a:xfrm>
            <a:off x="133894" y="608170"/>
            <a:ext cx="14362612" cy="6993670"/>
            <a:chOff x="76200" y="609600"/>
            <a:chExt cx="14362612" cy="699367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29DC3CE-EF24-4B12-95FF-707008C2EE53}"/>
                </a:ext>
              </a:extLst>
            </p:cNvPr>
            <p:cNvSpPr/>
            <p:nvPr/>
          </p:nvSpPr>
          <p:spPr>
            <a:xfrm>
              <a:off x="76201" y="609600"/>
              <a:ext cx="7099418" cy="4338257"/>
            </a:xfrm>
            <a:prstGeom prst="roundRect">
              <a:avLst>
                <a:gd name="adj" fmla="val 13593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BF72AF7-609C-4B6A-8185-5D04B4B90B2A}"/>
                </a:ext>
              </a:extLst>
            </p:cNvPr>
            <p:cNvSpPr/>
            <p:nvPr/>
          </p:nvSpPr>
          <p:spPr>
            <a:xfrm>
              <a:off x="76200" y="3950252"/>
              <a:ext cx="14362612" cy="3653018"/>
            </a:xfrm>
            <a:prstGeom prst="roundRect">
              <a:avLst>
                <a:gd name="adj" fmla="val 13936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2D29690-BD3E-4321-92A9-6028DEC47A9E}"/>
                </a:ext>
              </a:extLst>
            </p:cNvPr>
            <p:cNvSpPr/>
            <p:nvPr/>
          </p:nvSpPr>
          <p:spPr>
            <a:xfrm>
              <a:off x="99255" y="3633189"/>
              <a:ext cx="7058239" cy="14994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1BF5BAD-347E-4457-B198-CFD2923E8363}"/>
                </a:ext>
              </a:extLst>
            </p:cNvPr>
            <p:cNvSpPr/>
            <p:nvPr/>
          </p:nvSpPr>
          <p:spPr>
            <a:xfrm>
              <a:off x="6169909" y="3968593"/>
              <a:ext cx="2124416" cy="10799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DB930-8CC0-4F33-8112-C5B68E843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0C0BE-B92B-4111-B571-34073247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D521D-7DEA-4DBE-A7A7-E0B8BE26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98E84D-28EA-4A4E-A7F9-D4A2E47EAB0C}"/>
              </a:ext>
            </a:extLst>
          </p:cNvPr>
          <p:cNvGrpSpPr/>
          <p:nvPr/>
        </p:nvGrpSpPr>
        <p:grpSpPr>
          <a:xfrm>
            <a:off x="335045" y="781323"/>
            <a:ext cx="2331954" cy="3334868"/>
            <a:chOff x="2296" y="2967470"/>
            <a:chExt cx="1943294" cy="2779051"/>
          </a:xfrm>
        </p:grpSpPr>
        <p:pic>
          <p:nvPicPr>
            <p:cNvPr id="8" name="Picture 2" descr="04-UCERF-FaultProbs.png">
              <a:extLst>
                <a:ext uri="{FF2B5EF4-FFF2-40B4-BE49-F238E27FC236}">
                  <a16:creationId xmlns:a16="http://schemas.microsoft.com/office/drawing/2014/main" id="{D8A98B0D-51DB-46B6-B11B-0FFB646D2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96" y="3038933"/>
              <a:ext cx="1828800" cy="209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BDBC56-5A71-42B6-8F33-7939BC81D9B0}"/>
                </a:ext>
              </a:extLst>
            </p:cNvPr>
            <p:cNvSpPr/>
            <p:nvPr/>
          </p:nvSpPr>
          <p:spPr bwMode="auto">
            <a:xfrm>
              <a:off x="1183590" y="2967470"/>
              <a:ext cx="762000" cy="9949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95574" eaLnBrk="0" hangingPunct="0">
                <a:spcBef>
                  <a:spcPct val="50000"/>
                </a:spcBef>
              </a:pPr>
              <a:endParaRPr lang="en-US" sz="1600">
                <a:solidFill>
                  <a:schemeClr val="bg1"/>
                </a:solidFill>
                <a:latin typeface="Arial" pitchFamily="-65" charset="0"/>
              </a:endParaRPr>
            </a:p>
          </p:txBody>
        </p:sp>
        <p:sp>
          <p:nvSpPr>
            <p:cNvPr id="10" name="Text Box 21">
              <a:extLst>
                <a:ext uri="{FF2B5EF4-FFF2-40B4-BE49-F238E27FC236}">
                  <a16:creationId xmlns:a16="http://schemas.microsoft.com/office/drawing/2014/main" id="{9D8E8913-059E-4F04-86A8-80204DD2D2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6" y="5130969"/>
              <a:ext cx="1640790" cy="615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70000"/>
                </a:spcBef>
                <a:defRPr/>
              </a:pPr>
              <a:r>
                <a:rPr lang="en-US" sz="14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Uniform California Earthquake Rupture Forecast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4325D-3BFC-4018-AD74-C022E7B31184}"/>
              </a:ext>
            </a:extLst>
          </p:cNvPr>
          <p:cNvSpPr/>
          <p:nvPr/>
        </p:nvSpPr>
        <p:spPr>
          <a:xfrm>
            <a:off x="609600" y="4208413"/>
            <a:ext cx="1393726" cy="838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27F47-40F4-4A99-9624-A90494FCD806}"/>
              </a:ext>
            </a:extLst>
          </p:cNvPr>
          <p:cNvSpPr txBox="1"/>
          <p:nvPr/>
        </p:nvSpPr>
        <p:spPr>
          <a:xfrm>
            <a:off x="859507" y="4456697"/>
            <a:ext cx="9144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UCVM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6FFEC4-A908-4E5B-B829-9C1D03A14DD1}"/>
              </a:ext>
            </a:extLst>
          </p:cNvPr>
          <p:cNvSpPr/>
          <p:nvPr/>
        </p:nvSpPr>
        <p:spPr>
          <a:xfrm>
            <a:off x="2600022" y="4216720"/>
            <a:ext cx="1945931" cy="838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203636-754E-4C9A-8BE4-54DEC4136BFD}"/>
              </a:ext>
            </a:extLst>
          </p:cNvPr>
          <p:cNvSpPr txBox="1"/>
          <p:nvPr/>
        </p:nvSpPr>
        <p:spPr>
          <a:xfrm>
            <a:off x="2484120" y="4338557"/>
            <a:ext cx="224028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AWP-ODC-SGT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wave propagation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BCF04C-A084-46BA-8AA0-1A5CDFE5337D}"/>
              </a:ext>
            </a:extLst>
          </p:cNvPr>
          <p:cNvSpPr/>
          <p:nvPr/>
        </p:nvSpPr>
        <p:spPr>
          <a:xfrm>
            <a:off x="5138727" y="4216720"/>
            <a:ext cx="1697525" cy="838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F3A9A7-7D68-4625-BF37-284116938908}"/>
              </a:ext>
            </a:extLst>
          </p:cNvPr>
          <p:cNvSpPr txBox="1"/>
          <p:nvPr/>
        </p:nvSpPr>
        <p:spPr>
          <a:xfrm>
            <a:off x="5160474" y="4265569"/>
            <a:ext cx="169752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Low-frequency seismogram synthesis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CD4100-89B2-4698-9318-5BE221410FBE}"/>
              </a:ext>
            </a:extLst>
          </p:cNvPr>
          <p:cNvSpPr txBox="1"/>
          <p:nvPr/>
        </p:nvSpPr>
        <p:spPr>
          <a:xfrm>
            <a:off x="7829062" y="1200489"/>
            <a:ext cx="1776765" cy="7571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High-frequency seismogram synthesis (BBP)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653317-F5C1-4517-9F67-15A40FEEA165}"/>
              </a:ext>
            </a:extLst>
          </p:cNvPr>
          <p:cNvSpPr txBox="1"/>
          <p:nvPr/>
        </p:nvSpPr>
        <p:spPr>
          <a:xfrm>
            <a:off x="10287000" y="1292056"/>
            <a:ext cx="1371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Merge and combine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6BD51F-18A6-4B4F-9B4C-69040BA39DD2}"/>
              </a:ext>
            </a:extLst>
          </p:cNvPr>
          <p:cNvSpPr txBox="1"/>
          <p:nvPr/>
        </p:nvSpPr>
        <p:spPr>
          <a:xfrm>
            <a:off x="9375738" y="4343400"/>
            <a:ext cx="170329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Aggregate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data products</a:t>
            </a:r>
          </a:p>
        </p:txBody>
      </p:sp>
      <p:pic>
        <p:nvPicPr>
          <p:cNvPr id="21" name="Picture 20" descr="A picture containing chart&#10;&#10;Description automatically generated">
            <a:extLst>
              <a:ext uri="{FF2B5EF4-FFF2-40B4-BE49-F238E27FC236}">
                <a16:creationId xmlns:a16="http://schemas.microsoft.com/office/drawing/2014/main" id="{FE085C2F-679F-4750-8903-65B44965E0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9295" r="17348" b="9681"/>
          <a:stretch/>
        </p:blipFill>
        <p:spPr>
          <a:xfrm>
            <a:off x="4817246" y="1161161"/>
            <a:ext cx="2368300" cy="105766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6D00F7F-6615-459E-B258-263CB8CB6230}"/>
              </a:ext>
            </a:extLst>
          </p:cNvPr>
          <p:cNvSpPr/>
          <p:nvPr/>
        </p:nvSpPr>
        <p:spPr>
          <a:xfrm>
            <a:off x="7831194" y="1168421"/>
            <a:ext cx="1770006" cy="838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9573D7-9A87-4914-BB25-7D0D9C57B31B}"/>
              </a:ext>
            </a:extLst>
          </p:cNvPr>
          <p:cNvSpPr/>
          <p:nvPr/>
        </p:nvSpPr>
        <p:spPr>
          <a:xfrm>
            <a:off x="10210800" y="1168421"/>
            <a:ext cx="1524000" cy="838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E709A0-7160-441F-B760-10D6365C1F68}"/>
              </a:ext>
            </a:extLst>
          </p:cNvPr>
          <p:cNvSpPr/>
          <p:nvPr/>
        </p:nvSpPr>
        <p:spPr>
          <a:xfrm>
            <a:off x="9431394" y="4234038"/>
            <a:ext cx="1568665" cy="838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5" name="Picture 24" descr="Chart, surface chart&#10;&#10;Description automatically generated">
            <a:extLst>
              <a:ext uri="{FF2B5EF4-FFF2-40B4-BE49-F238E27FC236}">
                <a16:creationId xmlns:a16="http://schemas.microsoft.com/office/drawing/2014/main" id="{602E8750-071E-4506-8969-208A1015BC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0417" r="7500" b="4166"/>
          <a:stretch/>
        </p:blipFill>
        <p:spPr>
          <a:xfrm>
            <a:off x="407176" y="5791200"/>
            <a:ext cx="1731145" cy="1419539"/>
          </a:xfrm>
          <a:prstGeom prst="rect">
            <a:avLst/>
          </a:prstGeom>
        </p:spPr>
      </p:pic>
      <p:sp>
        <p:nvSpPr>
          <p:cNvPr id="27" name="Text Box 21">
            <a:extLst>
              <a:ext uri="{FF2B5EF4-FFF2-40B4-BE49-F238E27FC236}">
                <a16:creationId xmlns:a16="http://schemas.microsoft.com/office/drawing/2014/main" id="{55F0DA43-7D38-4A56-A895-0D395B1EB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97" y="7240407"/>
            <a:ext cx="19689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Velocity Mesh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BF7F0A0E-D050-441F-A505-1304075A1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624" y="2209800"/>
            <a:ext cx="19689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600,000+ events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8AE6E6-7353-4154-B6E4-7981C812D5FE}"/>
              </a:ext>
            </a:extLst>
          </p:cNvPr>
          <p:cNvSpPr txBox="1"/>
          <p:nvPr/>
        </p:nvSpPr>
        <p:spPr>
          <a:xfrm>
            <a:off x="2302040" y="1200489"/>
            <a:ext cx="194593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Graves &amp; </a:t>
            </a:r>
            <a:r>
              <a:rPr lang="en-US" sz="1600" b="1" dirty="0" err="1">
                <a:solidFill>
                  <a:schemeClr val="bg1"/>
                </a:solidFill>
              </a:rPr>
              <a:t>Pitarka</a:t>
            </a:r>
            <a:r>
              <a:rPr lang="en-US" sz="1600" b="1" dirty="0">
                <a:solidFill>
                  <a:schemeClr val="bg1"/>
                </a:solidFill>
              </a:rPr>
              <a:t> kinematic rupture generator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D3F0DF-E2CA-4B41-AFE5-59827FB770E5}"/>
              </a:ext>
            </a:extLst>
          </p:cNvPr>
          <p:cNvSpPr txBox="1"/>
          <p:nvPr/>
        </p:nvSpPr>
        <p:spPr>
          <a:xfrm>
            <a:off x="7162800" y="4363131"/>
            <a:ext cx="190186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Intensity measures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3B88818-B045-461C-BD98-2C89400A2C03}"/>
              </a:ext>
            </a:extLst>
          </p:cNvPr>
          <p:cNvSpPr/>
          <p:nvPr/>
        </p:nvSpPr>
        <p:spPr>
          <a:xfrm>
            <a:off x="7427931" y="4216720"/>
            <a:ext cx="1359190" cy="838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F44373F-0048-483B-AB9A-E97D6F9D5AF5}"/>
              </a:ext>
            </a:extLst>
          </p:cNvPr>
          <p:cNvSpPr/>
          <p:nvPr/>
        </p:nvSpPr>
        <p:spPr>
          <a:xfrm>
            <a:off x="2326549" y="1143000"/>
            <a:ext cx="1921421" cy="838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E7B0121-756F-47BA-9E89-070BDCF28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4534" r="6082"/>
          <a:stretch/>
        </p:blipFill>
        <p:spPr bwMode="auto">
          <a:xfrm>
            <a:off x="7260221" y="5867400"/>
            <a:ext cx="1770006" cy="96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5A6D115-2D62-4EB4-8907-699CEA827C98}"/>
              </a:ext>
            </a:extLst>
          </p:cNvPr>
          <p:cNvCxnSpPr>
            <a:cxnSpLocks/>
          </p:cNvCxnSpPr>
          <p:nvPr/>
        </p:nvCxnSpPr>
        <p:spPr>
          <a:xfrm>
            <a:off x="1295400" y="5181600"/>
            <a:ext cx="0" cy="5217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21">
            <a:extLst>
              <a:ext uri="{FF2B5EF4-FFF2-40B4-BE49-F238E27FC236}">
                <a16:creationId xmlns:a16="http://schemas.microsoft.com/office/drawing/2014/main" id="{409BEEC6-328C-4DB3-A4C7-DA0591E0D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745" y="6871075"/>
            <a:ext cx="19689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0-1 Hz low-frequency seismograms</a:t>
            </a:r>
          </a:p>
        </p:txBody>
      </p:sp>
      <p:sp>
        <p:nvSpPr>
          <p:cNvPr id="41" name="Text Box 21">
            <a:extLst>
              <a:ext uri="{FF2B5EF4-FFF2-40B4-BE49-F238E27FC236}">
                <a16:creationId xmlns:a16="http://schemas.microsoft.com/office/drawing/2014/main" id="{25E60206-F15A-41FA-B11A-313D54554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051" y="6871075"/>
            <a:ext cx="19689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RotD50, PGA, PGV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1AEFB66D-4F1C-43C3-A0AF-9C9B5DB43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82642" y="5784223"/>
            <a:ext cx="2009693" cy="103129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302ACCC-982A-4162-8B9F-497D63D5F1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22326" y="2399737"/>
            <a:ext cx="1977861" cy="1002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6B177D3A-D345-4586-B159-CAC1E558F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420600" y="464503"/>
            <a:ext cx="1826761" cy="930295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A2E3FCC-4E58-4D53-8BBA-03AB4F042437}"/>
              </a:ext>
            </a:extLst>
          </p:cNvPr>
          <p:cNvSpPr/>
          <p:nvPr/>
        </p:nvSpPr>
        <p:spPr>
          <a:xfrm>
            <a:off x="43171" y="152400"/>
            <a:ext cx="14554199" cy="7682278"/>
          </a:xfrm>
          <a:prstGeom prst="roundRect">
            <a:avLst>
              <a:gd name="adj" fmla="val 11762"/>
            </a:avLst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B537B1-AAF5-462E-8FAA-10C1EB2C969F}"/>
              </a:ext>
            </a:extLst>
          </p:cNvPr>
          <p:cNvSpPr txBox="1"/>
          <p:nvPr/>
        </p:nvSpPr>
        <p:spPr>
          <a:xfrm>
            <a:off x="1600200" y="633664"/>
            <a:ext cx="473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00B050"/>
                </a:solidFill>
              </a:rPr>
              <a:t>Low-frequency </a:t>
            </a:r>
            <a:r>
              <a:rPr lang="en-US" sz="2000" b="1" dirty="0" err="1">
                <a:solidFill>
                  <a:srgbClr val="00B050"/>
                </a:solidFill>
              </a:rPr>
              <a:t>CyberShake</a:t>
            </a:r>
            <a:r>
              <a:rPr lang="en-US" sz="2000" b="1" dirty="0">
                <a:solidFill>
                  <a:srgbClr val="00B050"/>
                </a:solidFill>
              </a:rPr>
              <a:t> workflow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BDEEB55-C913-4476-9B99-4BD55F9A0A98}"/>
              </a:ext>
            </a:extLst>
          </p:cNvPr>
          <p:cNvSpPr txBox="1"/>
          <p:nvPr/>
        </p:nvSpPr>
        <p:spPr>
          <a:xfrm>
            <a:off x="2050923" y="176464"/>
            <a:ext cx="456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Broadband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</a:rPr>
              <a:t>CyberShake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 workflow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C037FAF-AFB1-4A8D-A31B-97E9AA1E8CBD}"/>
              </a:ext>
            </a:extLst>
          </p:cNvPr>
          <p:cNvCxnSpPr>
            <a:cxnSpLocks/>
          </p:cNvCxnSpPr>
          <p:nvPr/>
        </p:nvCxnSpPr>
        <p:spPr>
          <a:xfrm>
            <a:off x="2050923" y="4648200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CFA2287-3898-40A8-B1EB-3E903FBF56D6}"/>
              </a:ext>
            </a:extLst>
          </p:cNvPr>
          <p:cNvCxnSpPr>
            <a:cxnSpLocks/>
          </p:cNvCxnSpPr>
          <p:nvPr/>
        </p:nvCxnSpPr>
        <p:spPr>
          <a:xfrm>
            <a:off x="4604767" y="4636178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AD43036-04B3-4B54-A800-B6D329AE2A74}"/>
              </a:ext>
            </a:extLst>
          </p:cNvPr>
          <p:cNvCxnSpPr>
            <a:cxnSpLocks/>
          </p:cNvCxnSpPr>
          <p:nvPr/>
        </p:nvCxnSpPr>
        <p:spPr>
          <a:xfrm>
            <a:off x="6889135" y="4648200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AD87603-EF09-4EF7-90C0-9F2E1D39E6EF}"/>
              </a:ext>
            </a:extLst>
          </p:cNvPr>
          <p:cNvCxnSpPr>
            <a:cxnSpLocks/>
          </p:cNvCxnSpPr>
          <p:nvPr/>
        </p:nvCxnSpPr>
        <p:spPr>
          <a:xfrm>
            <a:off x="1698115" y="1505289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B9747D9-455D-4ACA-88B3-84608ACC5D9C}"/>
              </a:ext>
            </a:extLst>
          </p:cNvPr>
          <p:cNvCxnSpPr>
            <a:cxnSpLocks/>
          </p:cNvCxnSpPr>
          <p:nvPr/>
        </p:nvCxnSpPr>
        <p:spPr>
          <a:xfrm>
            <a:off x="4316418" y="1506114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22CF67E-A7D6-4647-B8F9-4D50D7C2AC5D}"/>
              </a:ext>
            </a:extLst>
          </p:cNvPr>
          <p:cNvCxnSpPr>
            <a:cxnSpLocks/>
          </p:cNvCxnSpPr>
          <p:nvPr/>
        </p:nvCxnSpPr>
        <p:spPr>
          <a:xfrm>
            <a:off x="6057099" y="2515946"/>
            <a:ext cx="3463" cy="167005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A7D27F4-122C-43F2-87FB-3B93BB91C855}"/>
              </a:ext>
            </a:extLst>
          </p:cNvPr>
          <p:cNvCxnSpPr>
            <a:cxnSpLocks/>
          </p:cNvCxnSpPr>
          <p:nvPr/>
        </p:nvCxnSpPr>
        <p:spPr>
          <a:xfrm>
            <a:off x="8853342" y="4627418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21">
            <a:extLst>
              <a:ext uri="{FF2B5EF4-FFF2-40B4-BE49-F238E27FC236}">
                <a16:creationId xmlns:a16="http://schemas.microsoft.com/office/drawing/2014/main" id="{2EFD6E43-F41B-4F69-B2C8-5D476D749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4879" y="7098376"/>
            <a:ext cx="19689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Hazard Map</a:t>
            </a:r>
          </a:p>
        </p:txBody>
      </p:sp>
      <p:sp>
        <p:nvSpPr>
          <p:cNvPr id="67" name="Text Box 21">
            <a:extLst>
              <a:ext uri="{FF2B5EF4-FFF2-40B4-BE49-F238E27FC236}">
                <a16:creationId xmlns:a16="http://schemas.microsoft.com/office/drawing/2014/main" id="{4235DC5C-4DCC-4179-B056-82C1D8865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405447"/>
            <a:ext cx="20437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1-50 Hz seismograms</a:t>
            </a:r>
          </a:p>
        </p:txBody>
      </p:sp>
      <p:sp>
        <p:nvSpPr>
          <p:cNvPr id="68" name="Text Box 21">
            <a:extLst>
              <a:ext uri="{FF2B5EF4-FFF2-40B4-BE49-F238E27FC236}">
                <a16:creationId xmlns:a16="http://schemas.microsoft.com/office/drawing/2014/main" id="{91FADBB7-55B1-41E5-84FD-687102348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4400" y="1447800"/>
            <a:ext cx="20437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0-50 Hz broadband data products</a:t>
            </a:r>
          </a:p>
        </p:txBody>
      </p:sp>
      <p:pic>
        <p:nvPicPr>
          <p:cNvPr id="69" name="Picture 2">
            <a:extLst>
              <a:ext uri="{FF2B5EF4-FFF2-40B4-BE49-F238E27FC236}">
                <a16:creationId xmlns:a16="http://schemas.microsoft.com/office/drawing/2014/main" id="{C3E5D2CE-8C04-4792-A628-B38685AC9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4534" r="6082"/>
          <a:stretch/>
        </p:blipFill>
        <p:spPr bwMode="auto">
          <a:xfrm>
            <a:off x="10117194" y="2438400"/>
            <a:ext cx="1770006" cy="96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 Box 21">
            <a:extLst>
              <a:ext uri="{FF2B5EF4-FFF2-40B4-BE49-F238E27FC236}">
                <a16:creationId xmlns:a16="http://schemas.microsoft.com/office/drawing/2014/main" id="{550832A5-7710-4088-875E-7644BABB0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4451" y="3407100"/>
            <a:ext cx="19689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RotD50, PGA, PGV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B87EF97-C09A-4C73-A882-5D9D70A946A0}"/>
              </a:ext>
            </a:extLst>
          </p:cNvPr>
          <p:cNvCxnSpPr>
            <a:cxnSpLocks/>
          </p:cNvCxnSpPr>
          <p:nvPr/>
        </p:nvCxnSpPr>
        <p:spPr>
          <a:xfrm>
            <a:off x="7304102" y="1522800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CDE3CAB-917B-44A3-A195-92E1B03E7C27}"/>
              </a:ext>
            </a:extLst>
          </p:cNvPr>
          <p:cNvCxnSpPr>
            <a:cxnSpLocks/>
          </p:cNvCxnSpPr>
          <p:nvPr/>
        </p:nvCxnSpPr>
        <p:spPr>
          <a:xfrm>
            <a:off x="9677400" y="1524000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BE654FD-27A1-4837-AAF4-880184206250}"/>
              </a:ext>
            </a:extLst>
          </p:cNvPr>
          <p:cNvCxnSpPr>
            <a:cxnSpLocks/>
          </p:cNvCxnSpPr>
          <p:nvPr/>
        </p:nvCxnSpPr>
        <p:spPr>
          <a:xfrm>
            <a:off x="11828897" y="1524000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524EFC2-E892-4478-A21D-A7562621EF7D}"/>
              </a:ext>
            </a:extLst>
          </p:cNvPr>
          <p:cNvCxnSpPr>
            <a:cxnSpLocks/>
          </p:cNvCxnSpPr>
          <p:nvPr/>
        </p:nvCxnSpPr>
        <p:spPr>
          <a:xfrm>
            <a:off x="8159525" y="5129596"/>
            <a:ext cx="0" cy="60362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B4E55848-5478-444B-998D-1B163283FF8E}"/>
              </a:ext>
            </a:extLst>
          </p:cNvPr>
          <p:cNvCxnSpPr>
            <a:cxnSpLocks/>
          </p:cNvCxnSpPr>
          <p:nvPr/>
        </p:nvCxnSpPr>
        <p:spPr>
          <a:xfrm>
            <a:off x="6057098" y="5151679"/>
            <a:ext cx="0" cy="58154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 descr="Chart, surface chart&#10;&#10;Description automatically generated">
            <a:extLst>
              <a:ext uri="{FF2B5EF4-FFF2-40B4-BE49-F238E27FC236}">
                <a16:creationId xmlns:a16="http://schemas.microsoft.com/office/drawing/2014/main" id="{4379F9B8-C661-433B-93BC-F043D885147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2525" r="7096" b="6439"/>
          <a:stretch/>
        </p:blipFill>
        <p:spPr>
          <a:xfrm>
            <a:off x="11449231" y="4178692"/>
            <a:ext cx="2952569" cy="2984108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C055A5A-51C9-4EA2-B3EB-5789568CA94B}"/>
              </a:ext>
            </a:extLst>
          </p:cNvPr>
          <p:cNvCxnSpPr>
            <a:cxnSpLocks/>
          </p:cNvCxnSpPr>
          <p:nvPr/>
        </p:nvCxnSpPr>
        <p:spPr>
          <a:xfrm>
            <a:off x="11079035" y="4627418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9FFE758-234D-15C5-0E91-763756085846}"/>
              </a:ext>
            </a:extLst>
          </p:cNvPr>
          <p:cNvCxnSpPr>
            <a:cxnSpLocks/>
          </p:cNvCxnSpPr>
          <p:nvPr/>
        </p:nvCxnSpPr>
        <p:spPr>
          <a:xfrm>
            <a:off x="8709721" y="2049409"/>
            <a:ext cx="6532" cy="3428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BBC381-F908-5487-6C3E-A974917E38D1}"/>
              </a:ext>
            </a:extLst>
          </p:cNvPr>
          <p:cNvCxnSpPr>
            <a:cxnSpLocks/>
          </p:cNvCxnSpPr>
          <p:nvPr/>
        </p:nvCxnSpPr>
        <p:spPr>
          <a:xfrm>
            <a:off x="10995721" y="2055940"/>
            <a:ext cx="6532" cy="3428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5" descr="Chart, line chart, histogram&#10;&#10;Description automatically generated">
            <a:extLst>
              <a:ext uri="{FF2B5EF4-FFF2-40B4-BE49-F238E27FC236}">
                <a16:creationId xmlns:a16="http://schemas.microsoft.com/office/drawing/2014/main" id="{6024124C-DD51-198C-DE59-9EC80B5BA0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0863" y="5770085"/>
            <a:ext cx="1685580" cy="1459735"/>
          </a:xfrm>
          <a:prstGeom prst="rect">
            <a:avLst/>
          </a:prstGeom>
        </p:spPr>
      </p:pic>
      <p:sp>
        <p:nvSpPr>
          <p:cNvPr id="34" name="Text Box 21">
            <a:extLst>
              <a:ext uri="{FF2B5EF4-FFF2-40B4-BE49-F238E27FC236}">
                <a16:creationId xmlns:a16="http://schemas.microsoft.com/office/drawing/2014/main" id="{46E2713C-2F97-728D-41F2-75991E76F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1306" y="7212598"/>
            <a:ext cx="19689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Hazard Curve</a:t>
            </a:r>
            <a:endParaRPr lang="en-US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D6240F-DF27-EF0C-BFA2-D4C51E4ADC17}"/>
              </a:ext>
            </a:extLst>
          </p:cNvPr>
          <p:cNvCxnSpPr>
            <a:cxnSpLocks/>
          </p:cNvCxnSpPr>
          <p:nvPr/>
        </p:nvCxnSpPr>
        <p:spPr>
          <a:xfrm flipH="1">
            <a:off x="10231073" y="5140662"/>
            <a:ext cx="4484" cy="56321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picture containing text, screenshot, map&#10;&#10;Description automatically generated">
            <a:extLst>
              <a:ext uri="{FF2B5EF4-FFF2-40B4-BE49-F238E27FC236}">
                <a16:creationId xmlns:a16="http://schemas.microsoft.com/office/drawing/2014/main" id="{667209EF-C232-450D-BBA9-AA94ADECC55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r="6519" b="21832"/>
          <a:stretch/>
        </p:blipFill>
        <p:spPr>
          <a:xfrm>
            <a:off x="12268200" y="1942031"/>
            <a:ext cx="2072270" cy="17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0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/>
      <p:bldP spid="20" grpId="0"/>
      <p:bldP spid="22" grpId="0" animBg="1"/>
      <p:bldP spid="23" grpId="0" animBg="1"/>
      <p:bldP spid="24" grpId="0" animBg="1"/>
      <p:bldP spid="27" grpId="0"/>
      <p:bldP spid="28" grpId="0"/>
      <p:bldP spid="29" grpId="0"/>
      <p:bldP spid="30" grpId="0"/>
      <p:bldP spid="31" grpId="0" animBg="1"/>
      <p:bldP spid="32" grpId="0" animBg="1"/>
      <p:bldP spid="40" grpId="0"/>
      <p:bldP spid="41" grpId="0"/>
      <p:bldP spid="49" grpId="0" animBg="1"/>
      <p:bldP spid="53" grpId="0"/>
      <p:bldP spid="54" grpId="0"/>
      <p:bldP spid="66" grpId="0"/>
      <p:bldP spid="67" grpId="0"/>
      <p:bldP spid="68" grpId="0"/>
      <p:bldP spid="70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2544F-6DF9-4BBE-9BE2-9015F8713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CyberShake</a:t>
            </a:r>
            <a:r>
              <a:rPr lang="en-US" dirty="0"/>
              <a:t> Computational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15207-5621-407B-8266-AACCA6F3B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873" y="4953000"/>
            <a:ext cx="13902505" cy="2270760"/>
          </a:xfrm>
        </p:spPr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Large computational and data requirements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Mix of large parallel CPU and GPU jobs with HTC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High degree of automation required to support continuous execution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24644-F63F-4E3E-B5E4-AEB2231B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5/18/2023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798F0-7042-48CA-AD89-33D07AA6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6F78A-4E48-4604-AA2A-8193A8F85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2F3B750-6BC6-4F66-8006-F37509A3BD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145949"/>
              </p:ext>
            </p:extLst>
          </p:nvPr>
        </p:nvGraphicFramePr>
        <p:xfrm>
          <a:off x="590550" y="1361488"/>
          <a:ext cx="13449300" cy="328671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267450">
                  <a:extLst>
                    <a:ext uri="{9D8B030D-6E8A-4147-A177-3AD203B41FA5}">
                      <a16:colId xmlns:a16="http://schemas.microsoft.com/office/drawing/2014/main" val="325572794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16633171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321464732"/>
                    </a:ext>
                  </a:extLst>
                </a:gridCol>
                <a:gridCol w="2381250">
                  <a:extLst>
                    <a:ext uri="{9D8B030D-6E8A-4147-A177-3AD203B41FA5}">
                      <a16:colId xmlns:a16="http://schemas.microsoft.com/office/drawing/2014/main" val="2688809828"/>
                    </a:ext>
                  </a:extLst>
                </a:gridCol>
              </a:tblGrid>
              <a:tr h="469530">
                <a:tc>
                  <a:txBody>
                    <a:bodyPr/>
                    <a:lstStyle/>
                    <a:p>
                      <a:r>
                        <a:rPr lang="en-US" dirty="0" err="1"/>
                        <a:t>CyberShake</a:t>
                      </a:r>
                      <a:r>
                        <a:rPr lang="en-US" dirty="0"/>
                        <a:t>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Number of Tasks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Node-Hours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Output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288710"/>
                  </a:ext>
                </a:extLst>
              </a:tr>
              <a:tr h="469530">
                <a:tc>
                  <a:txBody>
                    <a:bodyPr/>
                    <a:lstStyle/>
                    <a:p>
                      <a:r>
                        <a:rPr lang="en-US" dirty="0"/>
                        <a:t>Velocity mesh creation (parallel)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 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300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416982"/>
                  </a:ext>
                </a:extLst>
              </a:tr>
              <a:tr h="469530">
                <a:tc>
                  <a:txBody>
                    <a:bodyPr/>
                    <a:lstStyle/>
                    <a:p>
                      <a:r>
                        <a:rPr lang="en-US" dirty="0"/>
                        <a:t>Wave propagation (parallel)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80 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1500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465365"/>
                  </a:ext>
                </a:extLst>
              </a:tr>
              <a:tr h="469530">
                <a:tc>
                  <a:txBody>
                    <a:bodyPr/>
                    <a:lstStyle/>
                    <a:p>
                      <a:r>
                        <a:rPr lang="en-US" dirty="0"/>
                        <a:t>Low-frequency seismogram synthesis (parallel)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1000 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38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420883"/>
                  </a:ext>
                </a:extLst>
              </a:tr>
              <a:tr h="469530">
                <a:tc>
                  <a:txBody>
                    <a:bodyPr/>
                    <a:lstStyle/>
                    <a:p>
                      <a:r>
                        <a:rPr lang="en-US" dirty="0"/>
                        <a:t>High-frequency seismogram synthesis (serial)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1000 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187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742756"/>
                  </a:ext>
                </a:extLst>
              </a:tr>
              <a:tr h="469530">
                <a:tc>
                  <a:txBody>
                    <a:bodyPr/>
                    <a:lstStyle/>
                    <a:p>
                      <a:r>
                        <a:rPr lang="en-US" dirty="0"/>
                        <a:t>Total, 1 site (including small jobs)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77,020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2025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92536"/>
                  </a:ext>
                </a:extLst>
              </a:tr>
              <a:tr h="469530">
                <a:tc>
                  <a:txBody>
                    <a:bodyPr/>
                    <a:lstStyle/>
                    <a:p>
                      <a:r>
                        <a:rPr lang="en-US" b="1" dirty="0"/>
                        <a:t>Total, full 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25.8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700,000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680 TB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78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847471"/>
      </p:ext>
    </p:extLst>
  </p:cSld>
  <p:clrMapOvr>
    <a:masterClrMapping/>
  </p:clrMapOvr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DA6411-895A-4DF5-A580-370C32B8C9B0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4873beb7-5857-4685-be1f-d57550cc96cc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2323</Words>
  <Application>Microsoft Office PowerPoint</Application>
  <PresentationFormat>Custom</PresentationFormat>
  <Paragraphs>492</Paragraphs>
  <Slides>32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Cambria</vt:lpstr>
      <vt:lpstr>Century Gothic</vt:lpstr>
      <vt:lpstr>Lato ExtraBold</vt:lpstr>
      <vt:lpstr>Times</vt:lpstr>
      <vt:lpstr>Continental North America 16x9</vt:lpstr>
      <vt:lpstr>Preparing Seismic Applications for Exascale using Scientific Workflows</vt:lpstr>
      <vt:lpstr>Outline</vt:lpstr>
      <vt:lpstr>What is a workflow?</vt:lpstr>
      <vt:lpstr>Workflow Shared Concepts</vt:lpstr>
      <vt:lpstr>Why Use Scientific Workflows?</vt:lpstr>
      <vt:lpstr>NAS report</vt:lpstr>
      <vt:lpstr>Real-World Scientific Workflows</vt:lpstr>
      <vt:lpstr>PowerPoint Presentation</vt:lpstr>
      <vt:lpstr>CyberShake Computational Requirements</vt:lpstr>
      <vt:lpstr>CyberShake Workflow Framework</vt:lpstr>
      <vt:lpstr>CyberShake Challenges: Automated Job Submission</vt:lpstr>
      <vt:lpstr>Job Submission Solutions </vt:lpstr>
      <vt:lpstr>CyberShake Challenges: Job Execution</vt:lpstr>
      <vt:lpstr>CyberShake Challenges: Job Execution</vt:lpstr>
      <vt:lpstr>CyberShake Challenges: Data Management</vt:lpstr>
      <vt:lpstr>Study 22.12</vt:lpstr>
      <vt:lpstr>Study 22.12 Statistics</vt:lpstr>
      <vt:lpstr>Study 22.12 Results</vt:lpstr>
      <vt:lpstr>Future Science Directions</vt:lpstr>
      <vt:lpstr>Future Computational Challenges</vt:lpstr>
      <vt:lpstr>Looking Ahead</vt:lpstr>
      <vt:lpstr>Utilizing Exascale Systems</vt:lpstr>
      <vt:lpstr>Application Resiliency</vt:lpstr>
      <vt:lpstr>Exascale Data</vt:lpstr>
      <vt:lpstr>Which workflow tool do you use?</vt:lpstr>
      <vt:lpstr>Workflow Community</vt:lpstr>
      <vt:lpstr>Urgent Computing</vt:lpstr>
      <vt:lpstr>Upcoming HPC Trends</vt:lpstr>
      <vt:lpstr>Reproducibility Crisis</vt:lpstr>
      <vt:lpstr>Software Sustainability</vt:lpstr>
      <vt:lpstr>Final Thoughts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2023-05-21T19:19:31Z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