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04" r:id="rId2"/>
    <p:sldId id="316" r:id="rId3"/>
    <p:sldId id="291" r:id="rId4"/>
    <p:sldId id="317" r:id="rId5"/>
    <p:sldId id="298" r:id="rId6"/>
    <p:sldId id="300" r:id="rId7"/>
    <p:sldId id="303" r:id="rId8"/>
    <p:sldId id="267" r:id="rId9"/>
    <p:sldId id="322" r:id="rId10"/>
    <p:sldId id="262" r:id="rId11"/>
    <p:sldId id="329" r:id="rId12"/>
    <p:sldId id="328" r:id="rId13"/>
    <p:sldId id="330" r:id="rId14"/>
    <p:sldId id="331" r:id="rId15"/>
    <p:sldId id="332" r:id="rId16"/>
    <p:sldId id="333" r:id="rId17"/>
    <p:sldId id="33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800080"/>
    <a:srgbClr val="FB5719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>
        <p:scale>
          <a:sx n="81" d="100"/>
          <a:sy n="81" d="100"/>
        </p:scale>
        <p:origin x="3064" y="1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D12A2-F776-DD45-9FBF-D18EF500F710}" type="datetimeFigureOut">
              <a:rPr lang="en-US" smtClean="0"/>
              <a:t>5/24/16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7EA77-F389-A54B-9052-12D849441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0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Lets</a:t>
            </a:r>
            <a:r>
              <a:rPr lang="en-US" baseline="0" dirty="0" smtClean="0"/>
              <a:t> now examine the role of geology in shaping the ground motion at Kathmandu and elsewhere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12D0E-BE13-DB4D-9917-0E459C6FD66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08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Typically,</a:t>
            </a:r>
            <a:r>
              <a:rPr lang="en-US" baseline="0" dirty="0" smtClean="0"/>
              <a:t> nonlinear soil response is measured in the laboratory through the so-called resonant column test, and is reported as the reduction in stiffness and increase in damping as a function of strain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086E6-5952-4A38-9224-99C96D9FB6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79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Typically,</a:t>
            </a:r>
            <a:r>
              <a:rPr lang="en-US" baseline="0" dirty="0" smtClean="0"/>
              <a:t> nonlinear soil response is measured in the laboratory through the so-called resonant column test, and is reported as the reduction in stiffness and increase in damping as a function of strain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086E6-5952-4A38-9224-99C96D9FB6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79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Quasi-static </a:t>
            </a:r>
            <a:r>
              <a:rPr lang="en-US" dirty="0" err="1" smtClean="0"/>
              <a:t>vs</a:t>
            </a:r>
            <a:r>
              <a:rPr lang="en-US" dirty="0" smtClean="0"/>
              <a:t> cyclic</a:t>
            </a:r>
            <a:r>
              <a:rPr lang="is-IS" dirty="0" smtClean="0"/>
              <a:t>…</a:t>
            </a:r>
          </a:p>
          <a:p>
            <a:r>
              <a:rPr lang="en-US" dirty="0" smtClean="0"/>
              <a:t>The model is</a:t>
            </a:r>
            <a:r>
              <a:rPr lang="en-US" baseline="0" dirty="0" smtClean="0"/>
              <a:t> versatile enough to capture, with very few parameters, the shape of typical monotonic and cyclic loading soil tests…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086E6-5952-4A38-9224-99C96D9FB6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17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</a:t>
            </a:r>
            <a:r>
              <a:rPr lang="en-US" baseline="0" dirty="0" smtClean="0"/>
              <a:t>, when fed with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 and depth – and combined with well-known empirical correlations of these properties to other soil parameters like OCR, modulus degradation and strength, the model performed exceptionally well when compared to laboratory data in a blind prediction.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086E6-5952-4A38-9224-99C96D9FB6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94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E1EA85-ED37-A745-910F-C69064E25719}" type="slidenum">
              <a:rPr lang="en-US"/>
              <a:pPr/>
              <a:t>7</a:t>
            </a:fld>
            <a:endParaRPr lang="en-US"/>
          </a:p>
        </p:txBody>
      </p:sp>
      <p:sp>
        <p:nvSpPr>
          <p:cNvPr id="46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659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Lets</a:t>
            </a:r>
            <a:r>
              <a:rPr lang="en-US" baseline="0" dirty="0" smtClean="0"/>
              <a:t> now examine the role of geology in shaping the ground motion at Kathmandu and elsewhere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12D0E-BE13-DB4D-9917-0E459C6FD66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08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Lets</a:t>
            </a:r>
            <a:r>
              <a:rPr lang="en-US" baseline="0" dirty="0" smtClean="0"/>
              <a:t> now examine the role of geology in shaping the ground motion at Kathmandu and elsewhere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12D0E-BE13-DB4D-9917-0E459C6FD66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08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Lets</a:t>
            </a:r>
            <a:r>
              <a:rPr lang="en-US" baseline="0" dirty="0" smtClean="0"/>
              <a:t> now examine the role of geology in shaping the ground motion at Kathmandu and elsewhere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12D0E-BE13-DB4D-9917-0E459C6FD66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08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B4CD5-A622-2D46-83C3-FA69D75D559E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0A29-4047-A548-801B-9166F6E4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76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B4CD5-A622-2D46-83C3-FA69D75D559E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0A29-4047-A548-801B-9166F6E4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6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B4CD5-A622-2D46-83C3-FA69D75D559E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0A29-4047-A548-801B-9166F6E4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51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B4CD5-A622-2D46-83C3-FA69D75D559E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0A29-4047-A548-801B-9166F6E4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2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B4CD5-A622-2D46-83C3-FA69D75D559E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0A29-4047-A548-801B-9166F6E4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4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B4CD5-A622-2D46-83C3-FA69D75D559E}" type="datetimeFigureOut">
              <a:rPr lang="en-US" smtClean="0"/>
              <a:t>5/24/16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0A29-4047-A548-801B-9166F6E4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65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B4CD5-A622-2D46-83C3-FA69D75D559E}" type="datetimeFigureOut">
              <a:rPr lang="en-US" smtClean="0"/>
              <a:t>5/24/16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0A29-4047-A548-801B-9166F6E4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74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B4CD5-A622-2D46-83C3-FA69D75D559E}" type="datetimeFigureOut">
              <a:rPr lang="en-US" smtClean="0"/>
              <a:t>5/24/16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0A29-4047-A548-801B-9166F6E4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38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B4CD5-A622-2D46-83C3-FA69D75D559E}" type="datetimeFigureOut">
              <a:rPr lang="en-US" smtClean="0"/>
              <a:t>5/24/16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0A29-4047-A548-801B-9166F6E4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79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B4CD5-A622-2D46-83C3-FA69D75D559E}" type="datetimeFigureOut">
              <a:rPr lang="en-US" smtClean="0"/>
              <a:t>5/24/16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0A29-4047-A548-801B-9166F6E4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90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B4CD5-A622-2D46-83C3-FA69D75D559E}" type="datetimeFigureOut">
              <a:rPr lang="en-US" smtClean="0"/>
              <a:t>5/24/16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0A29-4047-A548-801B-9166F6E4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48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B4CD5-A622-2D46-83C3-FA69D75D559E}" type="datetimeFigureOut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F0A29-4047-A548-801B-9166F6E4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0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4" Type="http://schemas.openxmlformats.org/officeDocument/2006/relationships/image" Target="../media/image14.tif"/><Relationship Id="rId5" Type="http://schemas.openxmlformats.org/officeDocument/2006/relationships/image" Target="../media/image15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4" Type="http://schemas.openxmlformats.org/officeDocument/2006/relationships/image" Target="../media/image19.tif"/><Relationship Id="rId5" Type="http://schemas.openxmlformats.org/officeDocument/2006/relationships/image" Target="../media/image20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4" Type="http://schemas.openxmlformats.org/officeDocument/2006/relationships/image" Target="../media/image24.tif"/><Relationship Id="rId5" Type="http://schemas.openxmlformats.org/officeDocument/2006/relationships/image" Target="../media/image25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"/><Relationship Id="rId3" Type="http://schemas.openxmlformats.org/officeDocument/2006/relationships/image" Target="../media/image10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133600"/>
            <a:ext cx="91440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120000"/>
              </a:lnSpc>
              <a:spcBef>
                <a:spcPct val="100000"/>
              </a:spcBef>
              <a:defRPr/>
            </a:pPr>
            <a:r>
              <a:rPr lang="en-US" sz="2800" b="1" dirty="0" smtClean="0">
                <a:latin typeface="Century Gothic"/>
                <a:cs typeface="Century Gothic"/>
              </a:rPr>
              <a:t>Effects of near-surface velocity profile,	 		nonlinear model and input parameters 								in site response predictions</a:t>
            </a:r>
          </a:p>
          <a:p>
            <a:pPr algn="ctr">
              <a:lnSpc>
                <a:spcPct val="120000"/>
              </a:lnSpc>
              <a:spcBef>
                <a:spcPts val="1500"/>
              </a:spcBef>
              <a:defRPr/>
            </a:pPr>
            <a:r>
              <a:rPr lang="en-US" sz="2400" dirty="0">
                <a:latin typeface="Century Gothic"/>
                <a:cs typeface="Century Gothic"/>
              </a:rPr>
              <a:t>Carson Site s429 Case study </a:t>
            </a:r>
            <a:endParaRPr lang="en-US" sz="2400" dirty="0" smtClean="0">
              <a:latin typeface="Century Gothic"/>
              <a:cs typeface="Century Gothic"/>
            </a:endParaRPr>
          </a:p>
          <a:p>
            <a:pPr algn="ctr">
              <a:lnSpc>
                <a:spcPct val="120000"/>
              </a:lnSpc>
              <a:spcBef>
                <a:spcPct val="100000"/>
              </a:spcBef>
              <a:defRPr/>
            </a:pPr>
            <a:endParaRPr lang="en-US" sz="2000" b="1" dirty="0" smtClean="0">
              <a:latin typeface="Century Gothic"/>
              <a:cs typeface="Century Gothic"/>
            </a:endParaRPr>
          </a:p>
          <a:p>
            <a:pPr algn="ctr">
              <a:lnSpc>
                <a:spcPct val="120000"/>
              </a:lnSpc>
              <a:spcBef>
                <a:spcPct val="100000"/>
              </a:spcBef>
              <a:defRPr/>
            </a:pPr>
            <a:r>
              <a:rPr lang="en-US" sz="2000" b="1" dirty="0" smtClean="0">
                <a:latin typeface="Century Gothic"/>
                <a:cs typeface="Century Gothic"/>
              </a:rPr>
              <a:t>D. Asimaki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1600" dirty="0" smtClean="0">
                <a:latin typeface="Century Gothic"/>
                <a:cs typeface="Century Gothic"/>
              </a:rPr>
              <a:t>Mechanical and Civil Engineering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1600" dirty="0" smtClean="0">
                <a:latin typeface="Century Gothic"/>
                <a:cs typeface="Century Gothic"/>
              </a:rPr>
              <a:t>Caltech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234753"/>
            <a:ext cx="914400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100000"/>
              </a:spcBef>
              <a:defRPr/>
            </a:pPr>
            <a:r>
              <a:rPr lang="en-US" sz="1600" dirty="0" smtClean="0">
                <a:latin typeface="Century Gothic"/>
                <a:cs typeface="Century Gothic"/>
              </a:rPr>
              <a:t>SCEC UGMS Committee, USC, </a:t>
            </a:r>
            <a:r>
              <a:rPr lang="en-US" sz="1600" dirty="0" smtClean="0">
                <a:latin typeface="Century Gothic"/>
                <a:cs typeface="Century Gothic"/>
              </a:rPr>
              <a:t>May 2016</a:t>
            </a:r>
            <a:endParaRPr lang="en-US" sz="1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0655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133600"/>
            <a:ext cx="91440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120000"/>
              </a:lnSpc>
              <a:spcBef>
                <a:spcPct val="100000"/>
              </a:spcBef>
              <a:defRPr/>
            </a:pPr>
            <a:r>
              <a:rPr lang="en-US" sz="4000" b="1" dirty="0" smtClean="0">
                <a:latin typeface="Century Gothic"/>
                <a:cs typeface="Century Gothic"/>
              </a:rPr>
              <a:t>LN </a:t>
            </a:r>
            <a:r>
              <a:rPr lang="en-US" sz="4000" b="1" dirty="0" err="1" smtClean="0">
                <a:latin typeface="Century Gothic"/>
                <a:cs typeface="Century Gothic"/>
              </a:rPr>
              <a:t>Cybershake</a:t>
            </a:r>
            <a:r>
              <a:rPr lang="en-US" sz="4000" b="1" dirty="0" smtClean="0">
                <a:latin typeface="Century Gothic"/>
                <a:cs typeface="Century Gothic"/>
              </a:rPr>
              <a:t> / NL Site-Specific</a:t>
            </a:r>
          </a:p>
        </p:txBody>
      </p:sp>
    </p:spTree>
    <p:extLst>
      <p:ext uri="{BB962C8B-B14F-4D97-AF65-F5344CB8AC3E}">
        <p14:creationId xmlns:p14="http://schemas.microsoft.com/office/powerpoint/2010/main" val="130684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2LN_SSNL_1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"/>
          <a:stretch/>
        </p:blipFill>
        <p:spPr>
          <a:xfrm>
            <a:off x="-2" y="390724"/>
            <a:ext cx="4922520" cy="2904937"/>
          </a:xfrm>
          <a:prstGeom prst="rect">
            <a:avLst/>
          </a:prstGeom>
        </p:spPr>
      </p:pic>
      <p:pic>
        <p:nvPicPr>
          <p:cNvPr id="6" name="Picture 5" descr="C2LN_SSNL_p75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3" t="6791"/>
          <a:stretch/>
        </p:blipFill>
        <p:spPr>
          <a:xfrm>
            <a:off x="4575051" y="390723"/>
            <a:ext cx="4568947" cy="2904939"/>
          </a:xfrm>
          <a:prstGeom prst="rect">
            <a:avLst/>
          </a:prstGeom>
        </p:spPr>
      </p:pic>
      <p:pic>
        <p:nvPicPr>
          <p:cNvPr id="7" name="Picture 6" descr="C2LN_SSNL_p5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2"/>
          <a:stretch/>
        </p:blipFill>
        <p:spPr>
          <a:xfrm>
            <a:off x="-2" y="3516507"/>
            <a:ext cx="4922520" cy="2908006"/>
          </a:xfrm>
          <a:prstGeom prst="rect">
            <a:avLst/>
          </a:prstGeom>
        </p:spPr>
      </p:pic>
      <p:pic>
        <p:nvPicPr>
          <p:cNvPr id="8" name="Picture 7" descr="C2LN_SSNL_p25.t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3" t="6692"/>
          <a:stretch/>
        </p:blipFill>
        <p:spPr>
          <a:xfrm>
            <a:off x="4575051" y="3516507"/>
            <a:ext cx="4568948" cy="29080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90092" y="492995"/>
            <a:ext cx="844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SF=1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73228" y="492995"/>
            <a:ext cx="1270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SF</a:t>
            </a:r>
            <a:r>
              <a:rPr lang="en-US" sz="2400" dirty="0" smtClean="0">
                <a:latin typeface="Century Gothic"/>
                <a:cs typeface="Century Gothic"/>
              </a:rPr>
              <a:t>=0.75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34313" y="3657217"/>
            <a:ext cx="1100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SF</a:t>
            </a:r>
            <a:r>
              <a:rPr lang="en-US" sz="2400" dirty="0" smtClean="0">
                <a:latin typeface="Century Gothic"/>
                <a:cs typeface="Century Gothic"/>
              </a:rPr>
              <a:t>=0.5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73228" y="3695667"/>
            <a:ext cx="1270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SF</a:t>
            </a:r>
            <a:r>
              <a:rPr lang="en-US" sz="2400" dirty="0" smtClean="0">
                <a:latin typeface="Century Gothic"/>
                <a:cs typeface="Century Gothic"/>
              </a:rPr>
              <a:t>=0.25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7123" y="3147175"/>
            <a:ext cx="530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entury Gothic"/>
                <a:cs typeface="Century Gothic"/>
              </a:rPr>
              <a:t>T [sec]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7123" y="6287497"/>
            <a:ext cx="530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entury Gothic"/>
                <a:cs typeface="Century Gothic"/>
              </a:rPr>
              <a:t>T [sec]</a:t>
            </a:r>
            <a:endParaRPr 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4989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2LN_SSNL_All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" t="7137" r="6163"/>
          <a:stretch/>
        </p:blipFill>
        <p:spPr>
          <a:xfrm>
            <a:off x="77440" y="697027"/>
            <a:ext cx="8997410" cy="612219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7563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Century Gothic"/>
                <a:cs typeface="Century Gothic"/>
              </a:rPr>
              <a:t>Summary figure for CB NL / HH nonlinear model</a:t>
            </a:r>
            <a:endParaRPr lang="en-US" sz="2800" b="1" baseline="-25000" dirty="0"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0983" y="5610843"/>
            <a:ext cx="530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Century Gothic"/>
                <a:cs typeface="Century Gothic"/>
              </a:rPr>
              <a:t>T [sec] </a:t>
            </a:r>
            <a:endParaRPr lang="en-US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30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133600"/>
            <a:ext cx="91440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120000"/>
              </a:lnSpc>
              <a:spcBef>
                <a:spcPct val="100000"/>
              </a:spcBef>
              <a:defRPr/>
            </a:pPr>
            <a:r>
              <a:rPr lang="en-US" sz="4000" b="1" dirty="0" smtClean="0">
                <a:latin typeface="Century Gothic"/>
                <a:cs typeface="Century Gothic"/>
              </a:rPr>
              <a:t>LN </a:t>
            </a:r>
            <a:r>
              <a:rPr lang="en-US" sz="4000" b="1" dirty="0" err="1" smtClean="0">
                <a:latin typeface="Century Gothic"/>
                <a:cs typeface="Century Gothic"/>
              </a:rPr>
              <a:t>Cybershake</a:t>
            </a:r>
            <a:r>
              <a:rPr lang="en-US" sz="4000" b="1" dirty="0" smtClean="0">
                <a:latin typeface="Century Gothic"/>
                <a:cs typeface="Century Gothic"/>
              </a:rPr>
              <a:t> / EQ Site-Specific</a:t>
            </a:r>
          </a:p>
        </p:txBody>
      </p:sp>
    </p:spTree>
    <p:extLst>
      <p:ext uri="{BB962C8B-B14F-4D97-AF65-F5344CB8AC3E}">
        <p14:creationId xmlns:p14="http://schemas.microsoft.com/office/powerpoint/2010/main" val="423952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2LN_SSEQ_p25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2"/>
          <a:stretch/>
        </p:blipFill>
        <p:spPr>
          <a:xfrm>
            <a:off x="4231551" y="3516507"/>
            <a:ext cx="4922520" cy="2908006"/>
          </a:xfrm>
          <a:prstGeom prst="rect">
            <a:avLst/>
          </a:prstGeom>
        </p:spPr>
      </p:pic>
      <p:pic>
        <p:nvPicPr>
          <p:cNvPr id="4" name="Picture 3" descr="C2LN_SSEQ_p5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2" r="7058"/>
          <a:stretch/>
        </p:blipFill>
        <p:spPr>
          <a:xfrm>
            <a:off x="0" y="3516507"/>
            <a:ext cx="4575051" cy="2908006"/>
          </a:xfrm>
          <a:prstGeom prst="rect">
            <a:avLst/>
          </a:prstGeom>
        </p:spPr>
      </p:pic>
      <p:pic>
        <p:nvPicPr>
          <p:cNvPr id="3" name="Picture 2" descr="C2LN_SSEQ_p75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"/>
          <a:stretch/>
        </p:blipFill>
        <p:spPr>
          <a:xfrm>
            <a:off x="4221478" y="390721"/>
            <a:ext cx="4922520" cy="2904939"/>
          </a:xfrm>
          <a:prstGeom prst="rect">
            <a:avLst/>
          </a:prstGeom>
        </p:spPr>
      </p:pic>
      <p:pic>
        <p:nvPicPr>
          <p:cNvPr id="2" name="Picture 1" descr="C2LN_SSEQ_1.t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" r="7058"/>
          <a:stretch/>
        </p:blipFill>
        <p:spPr>
          <a:xfrm>
            <a:off x="0" y="390722"/>
            <a:ext cx="4575051" cy="29049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90092" y="492995"/>
            <a:ext cx="844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SF=1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73228" y="492995"/>
            <a:ext cx="1270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SF</a:t>
            </a:r>
            <a:r>
              <a:rPr lang="en-US" sz="2400" dirty="0" smtClean="0">
                <a:latin typeface="Century Gothic"/>
                <a:cs typeface="Century Gothic"/>
              </a:rPr>
              <a:t>=0.75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34313" y="3657217"/>
            <a:ext cx="1100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SF</a:t>
            </a:r>
            <a:r>
              <a:rPr lang="en-US" sz="2400" dirty="0" smtClean="0">
                <a:latin typeface="Century Gothic"/>
                <a:cs typeface="Century Gothic"/>
              </a:rPr>
              <a:t>=0.5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73228" y="3695667"/>
            <a:ext cx="1270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SF</a:t>
            </a:r>
            <a:r>
              <a:rPr lang="en-US" sz="2400" dirty="0" smtClean="0">
                <a:latin typeface="Century Gothic"/>
                <a:cs typeface="Century Gothic"/>
              </a:rPr>
              <a:t>=0.25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7123" y="3147175"/>
            <a:ext cx="530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entury Gothic"/>
                <a:cs typeface="Century Gothic"/>
              </a:rPr>
              <a:t>T [sec]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7123" y="6287497"/>
            <a:ext cx="530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entury Gothic"/>
                <a:cs typeface="Century Gothic"/>
              </a:rPr>
              <a:t>T [sec]</a:t>
            </a:r>
            <a:endParaRPr 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7301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2LN_SSEQ_All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6952" r="5744"/>
          <a:stretch/>
        </p:blipFill>
        <p:spPr>
          <a:xfrm>
            <a:off x="0" y="697027"/>
            <a:ext cx="9144000" cy="612219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7563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Century Gothic"/>
                <a:cs typeface="Century Gothic"/>
              </a:rPr>
              <a:t>Summary figure for CB NL / EQ linear model</a:t>
            </a:r>
            <a:endParaRPr lang="en-US" sz="2800" b="1" baseline="-25000" dirty="0"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0983" y="5610843"/>
            <a:ext cx="530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Century Gothic"/>
                <a:cs typeface="Century Gothic"/>
              </a:rPr>
              <a:t>T [sec] </a:t>
            </a:r>
            <a:endParaRPr lang="en-US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6744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133600"/>
            <a:ext cx="91440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120000"/>
              </a:lnSpc>
              <a:spcBef>
                <a:spcPct val="100000"/>
              </a:spcBef>
              <a:defRPr/>
            </a:pPr>
            <a:r>
              <a:rPr lang="en-US" sz="4000" b="1" dirty="0" smtClean="0">
                <a:latin typeface="Century Gothic"/>
                <a:cs typeface="Century Gothic"/>
              </a:rPr>
              <a:t>LN CBS / NL vs. </a:t>
            </a:r>
            <a:r>
              <a:rPr lang="en-US" sz="4000" dirty="0" smtClean="0">
                <a:latin typeface="Century Gothic"/>
                <a:cs typeface="Century Gothic"/>
              </a:rPr>
              <a:t>EQ</a:t>
            </a:r>
            <a:r>
              <a:rPr lang="en-US" sz="4000" b="1" dirty="0" smtClean="0">
                <a:latin typeface="Century Gothic"/>
                <a:cs typeface="Century Gothic"/>
              </a:rPr>
              <a:t> site-specific</a:t>
            </a:r>
          </a:p>
        </p:txBody>
      </p:sp>
    </p:spTree>
    <p:extLst>
      <p:ext uri="{BB962C8B-B14F-4D97-AF65-F5344CB8AC3E}">
        <p14:creationId xmlns:p14="http://schemas.microsoft.com/office/powerpoint/2010/main" val="114450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2LN_SS_EQ_vs_NL_p25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7"/>
          <a:stretch/>
        </p:blipFill>
        <p:spPr>
          <a:xfrm>
            <a:off x="4295678" y="3445860"/>
            <a:ext cx="4848322" cy="3116580"/>
          </a:xfrm>
          <a:prstGeom prst="rect">
            <a:avLst/>
          </a:prstGeom>
        </p:spPr>
      </p:pic>
      <p:pic>
        <p:nvPicPr>
          <p:cNvPr id="7" name="Picture 6" descr="C2LN_SS_EQ_vs_NL_p5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1"/>
          <a:stretch/>
        </p:blipFill>
        <p:spPr>
          <a:xfrm>
            <a:off x="0" y="3395098"/>
            <a:ext cx="4577875" cy="3116580"/>
          </a:xfrm>
          <a:prstGeom prst="rect">
            <a:avLst/>
          </a:prstGeom>
        </p:spPr>
      </p:pic>
      <p:pic>
        <p:nvPicPr>
          <p:cNvPr id="5" name="Picture 4" descr="C2LN_SS_EQ_vs_NL_1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280"/>
            <a:ext cx="4922520" cy="3116580"/>
          </a:xfrm>
          <a:prstGeom prst="rect">
            <a:avLst/>
          </a:prstGeom>
        </p:spPr>
      </p:pic>
      <p:pic>
        <p:nvPicPr>
          <p:cNvPr id="6" name="Picture 5" descr="C2LN_SS_EQ_vs_NL_p75.t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r="552"/>
          <a:stretch/>
        </p:blipFill>
        <p:spPr>
          <a:xfrm>
            <a:off x="4577875" y="329280"/>
            <a:ext cx="4566125" cy="31165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97123" y="600940"/>
            <a:ext cx="844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SF=1</a:t>
            </a:r>
          </a:p>
        </p:txBody>
      </p:sp>
      <p:sp>
        <p:nvSpPr>
          <p:cNvPr id="9" name="Rectangle 8"/>
          <p:cNvSpPr/>
          <p:nvPr/>
        </p:nvSpPr>
        <p:spPr>
          <a:xfrm>
            <a:off x="7280259" y="600940"/>
            <a:ext cx="1270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SF</a:t>
            </a:r>
            <a:r>
              <a:rPr lang="en-US" sz="2400" dirty="0" smtClean="0">
                <a:latin typeface="Century Gothic"/>
                <a:cs typeface="Century Gothic"/>
              </a:rPr>
              <a:t>=0.75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41344" y="3702442"/>
            <a:ext cx="1100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SF</a:t>
            </a:r>
            <a:r>
              <a:rPr lang="en-US" sz="2400" dirty="0" smtClean="0">
                <a:latin typeface="Century Gothic"/>
                <a:cs typeface="Century Gothic"/>
              </a:rPr>
              <a:t>=0.5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80259" y="3740892"/>
            <a:ext cx="1270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SF</a:t>
            </a:r>
            <a:r>
              <a:rPr lang="en-US" sz="2400" dirty="0" smtClean="0">
                <a:latin typeface="Century Gothic"/>
                <a:cs typeface="Century Gothic"/>
              </a:rPr>
              <a:t>=0.25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9578" y="3255120"/>
            <a:ext cx="530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entury Gothic"/>
                <a:cs typeface="Century Gothic"/>
              </a:rPr>
              <a:t>T [sec]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29578" y="6395442"/>
            <a:ext cx="530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entury Gothic"/>
                <a:cs typeface="Century Gothic"/>
              </a:rPr>
              <a:t>T [sec]</a:t>
            </a:r>
            <a:endParaRPr 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3548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9b_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51509"/>
            <a:ext cx="5336540" cy="5562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59" y="0"/>
            <a:ext cx="3488882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12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840" y="1000686"/>
            <a:ext cx="3654172" cy="280684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928971" y="859058"/>
            <a:ext cx="2732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/>
              </a:rPr>
              <a:t>Resonance column test</a:t>
            </a:r>
            <a:endParaRPr lang="en-US" sz="1600" dirty="0">
              <a:latin typeface="Century Gothic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387449" y="3260762"/>
            <a:ext cx="409790" cy="416682"/>
          </a:xfrm>
          <a:prstGeom prst="ellipse">
            <a:avLst/>
          </a:prstGeom>
          <a:noFill/>
          <a:ln w="28575">
            <a:solidFill>
              <a:srgbClr val="FF6E1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158852"/>
            <a:ext cx="9144000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en-US" sz="2800" b="1" dirty="0" smtClean="0">
              <a:solidFill>
                <a:srgbClr val="000000"/>
              </a:solidFill>
              <a:latin typeface="Century Gothic"/>
              <a:ea typeface="Cochin"/>
              <a:cs typeface="Cochin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400" y="192552"/>
            <a:ext cx="9144000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latin typeface="Century Gothic"/>
                <a:ea typeface="Cochin"/>
                <a:cs typeface="Cochin"/>
              </a:rPr>
              <a:t>Nonlinear soil behavior in cyclic loading</a:t>
            </a:r>
          </a:p>
        </p:txBody>
      </p:sp>
      <p:pic>
        <p:nvPicPr>
          <p:cNvPr id="10" name="Picture 9" descr="Figure9b_Fin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859058"/>
            <a:ext cx="2832100" cy="295210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667000" y="859058"/>
            <a:ext cx="1498600" cy="1731742"/>
          </a:xfrm>
          <a:prstGeom prst="line">
            <a:avLst/>
          </a:prstGeom>
          <a:ln>
            <a:solidFill>
              <a:srgbClr val="FB571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Arc 4"/>
          <p:cNvSpPr/>
          <p:nvPr/>
        </p:nvSpPr>
        <p:spPr>
          <a:xfrm>
            <a:off x="2730500" y="2381250"/>
            <a:ext cx="241300" cy="514350"/>
          </a:xfrm>
          <a:prstGeom prst="arc">
            <a:avLst/>
          </a:prstGeom>
          <a:ln w="38100" cmpd="sng">
            <a:solidFill>
              <a:srgbClr val="FB571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3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840" y="1000686"/>
            <a:ext cx="3654172" cy="280684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928971" y="859058"/>
            <a:ext cx="2732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/>
              </a:rPr>
              <a:t>Resonance column test</a:t>
            </a:r>
            <a:endParaRPr lang="en-US" sz="1600" dirty="0">
              <a:latin typeface="Century Gothic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387449" y="3260762"/>
            <a:ext cx="409790" cy="416682"/>
          </a:xfrm>
          <a:prstGeom prst="ellipse">
            <a:avLst/>
          </a:prstGeom>
          <a:noFill/>
          <a:ln w="28575">
            <a:solidFill>
              <a:srgbClr val="FF6E1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158852"/>
            <a:ext cx="9144000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en-US" sz="2800" b="1" dirty="0" smtClean="0">
              <a:solidFill>
                <a:srgbClr val="000000"/>
              </a:solidFill>
              <a:latin typeface="Century Gothic"/>
              <a:ea typeface="Cochin"/>
              <a:cs typeface="Cochin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400" y="192552"/>
            <a:ext cx="9144000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latin typeface="Century Gothic"/>
                <a:ea typeface="Cochin"/>
                <a:cs typeface="Cochin"/>
              </a:rPr>
              <a:t>Nonlinear soil behavior in cyclic loading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57" y="3807527"/>
            <a:ext cx="7662615" cy="2916006"/>
          </a:xfrm>
          <a:prstGeom prst="rect">
            <a:avLst/>
          </a:prstGeom>
        </p:spPr>
      </p:pic>
      <p:pic>
        <p:nvPicPr>
          <p:cNvPr id="10" name="Picture 9" descr="Figure9b_Fin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859058"/>
            <a:ext cx="2832100" cy="295210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667000" y="859058"/>
            <a:ext cx="1498600" cy="1731742"/>
          </a:xfrm>
          <a:prstGeom prst="line">
            <a:avLst/>
          </a:prstGeom>
          <a:ln>
            <a:solidFill>
              <a:srgbClr val="FB571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Arc 4"/>
          <p:cNvSpPr/>
          <p:nvPr/>
        </p:nvSpPr>
        <p:spPr>
          <a:xfrm>
            <a:off x="2730500" y="2381250"/>
            <a:ext cx="241300" cy="514350"/>
          </a:xfrm>
          <a:prstGeom prst="arc">
            <a:avLst/>
          </a:prstGeom>
          <a:ln w="38100" cmpd="sng">
            <a:solidFill>
              <a:srgbClr val="FB571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1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584" y="858500"/>
            <a:ext cx="6279000" cy="470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3100" y="5630688"/>
            <a:ext cx="530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entury Gothic"/>
                <a:cs typeface="Century Gothic"/>
              </a:rPr>
              <a:t>Direct simple shear test </a:t>
            </a:r>
            <a:r>
              <a:rPr lang="en-US" sz="1600" dirty="0" smtClean="0">
                <a:latin typeface="Century Gothic"/>
                <a:cs typeface="Century Gothic"/>
              </a:rPr>
              <a:t>(from Ladd &amp; </a:t>
            </a:r>
            <a:r>
              <a:rPr lang="en-US" sz="1600" dirty="0" err="1" smtClean="0">
                <a:latin typeface="Century Gothic"/>
                <a:cs typeface="Century Gothic"/>
              </a:rPr>
              <a:t>Edgers</a:t>
            </a:r>
            <a:r>
              <a:rPr lang="en-US" sz="1600" dirty="0" smtClean="0">
                <a:latin typeface="Century Gothic"/>
                <a:cs typeface="Century Gothic"/>
              </a:rPr>
              <a:t>, 1972)</a:t>
            </a: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23827"/>
            <a:ext cx="9144000" cy="756308"/>
          </a:xfrm>
        </p:spPr>
        <p:txBody>
          <a:bodyPr/>
          <a:lstStyle/>
          <a:p>
            <a:r>
              <a:rPr lang="en-US" sz="2800" b="1" dirty="0" smtClean="0">
                <a:latin typeface="Century Gothic"/>
                <a:cs typeface="Century Gothic"/>
              </a:rPr>
              <a:t>Hybrid stress-strain model: Strength</a:t>
            </a:r>
            <a:endParaRPr lang="en-US" sz="28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8798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600" y="2106230"/>
            <a:ext cx="6224099" cy="466287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3772020" y="1381386"/>
            <a:ext cx="223836" cy="300062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36416" y="1715462"/>
            <a:ext cx="1612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Century Gothic"/>
                <a:cs typeface="Century Gothic"/>
              </a:rPr>
              <a:t>Darendeli</a:t>
            </a:r>
            <a:r>
              <a:rPr lang="en-US" sz="1400" dirty="0">
                <a:latin typeface="Century Gothic"/>
                <a:cs typeface="Century Gothic"/>
              </a:rPr>
              <a:t> </a:t>
            </a:r>
            <a:r>
              <a:rPr lang="en-US" sz="1400" dirty="0" smtClean="0">
                <a:latin typeface="Century Gothic"/>
                <a:cs typeface="Century Gothic"/>
              </a:rPr>
              <a:t>(2001)</a:t>
            </a:r>
            <a:endParaRPr lang="en-US" sz="1400" dirty="0">
              <a:latin typeface="Century Gothic"/>
              <a:cs typeface="Century Gothic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868882" y="1369391"/>
            <a:ext cx="223836" cy="300062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76049" y="1681035"/>
            <a:ext cx="3439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entury Gothic"/>
                <a:cs typeface="Century Gothic"/>
              </a:rPr>
              <a:t>Ladd (1991), </a:t>
            </a:r>
            <a:r>
              <a:rPr lang="en-US" sz="1400" dirty="0" err="1" smtClean="0">
                <a:latin typeface="Century Gothic"/>
                <a:cs typeface="Century Gothic"/>
              </a:rPr>
              <a:t>Mayne</a:t>
            </a:r>
            <a:r>
              <a:rPr lang="en-US" sz="1400" dirty="0" smtClean="0">
                <a:latin typeface="Century Gothic"/>
                <a:cs typeface="Century Gothic"/>
              </a:rPr>
              <a:t> et al (1996, 1998)</a:t>
            </a:r>
          </a:p>
          <a:p>
            <a:r>
              <a:rPr lang="en-US" sz="1400" dirty="0" err="1" smtClean="0">
                <a:latin typeface="Century Gothic"/>
                <a:cs typeface="Century Gothic"/>
              </a:rPr>
              <a:t>Vardanega</a:t>
            </a:r>
            <a:r>
              <a:rPr lang="en-US" sz="1400" dirty="0" smtClean="0">
                <a:latin typeface="Century Gothic"/>
                <a:cs typeface="Century Gothic"/>
              </a:rPr>
              <a:t> &amp; Bolton (2011)</a:t>
            </a:r>
            <a:endParaRPr lang="en-US" sz="1400" dirty="0">
              <a:latin typeface="Century Gothic"/>
              <a:cs typeface="Century Gothic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663389" y="1381386"/>
            <a:ext cx="244906" cy="295976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52500" y="1715462"/>
            <a:ext cx="2383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Gothic"/>
                <a:cs typeface="Century Gothic"/>
              </a:rPr>
              <a:t>Nonlinear optimization to achieve smoothness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005" y="3987800"/>
            <a:ext cx="1911595" cy="523220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V</a:t>
            </a:r>
            <a:r>
              <a:rPr lang="en-US" sz="2800" b="1" baseline="-25000" dirty="0" smtClean="0">
                <a:solidFill>
                  <a:srgbClr val="FF0000"/>
                </a:solidFill>
                <a:latin typeface="Century Gothic"/>
                <a:cs typeface="Century Gothic"/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 profile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23827"/>
            <a:ext cx="9144000" cy="75630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Century Gothic"/>
                <a:cs typeface="Century Gothic"/>
              </a:rPr>
              <a:t>Nonlinear site-specific response = function of </a:t>
            </a:r>
            <a:r>
              <a:rPr lang="en-US" sz="2800" b="1" dirty="0" err="1" smtClean="0">
                <a:latin typeface="Century Gothic"/>
                <a:cs typeface="Century Gothic"/>
              </a:rPr>
              <a:t>V</a:t>
            </a:r>
            <a:r>
              <a:rPr lang="en-US" sz="2800" b="1" baseline="-25000" dirty="0" err="1" smtClean="0">
                <a:latin typeface="Century Gothic"/>
                <a:cs typeface="Century Gothic"/>
              </a:rPr>
              <a:t>s</a:t>
            </a:r>
            <a:endParaRPr lang="en-US" sz="2800" b="1" baseline="-25000" dirty="0">
              <a:latin typeface="Century Gothic"/>
              <a:cs typeface="Century Gothic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961810"/>
            <a:ext cx="8496300" cy="4075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86400" y="5719588"/>
            <a:ext cx="2374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Century Gothic"/>
                <a:cs typeface="Century Gothic"/>
              </a:rPr>
              <a:t>Ladd &amp; </a:t>
            </a:r>
            <a:r>
              <a:rPr lang="en-US" sz="1600" dirty="0" err="1" smtClean="0">
                <a:latin typeface="Century Gothic"/>
                <a:cs typeface="Century Gothic"/>
              </a:rPr>
              <a:t>Edgers</a:t>
            </a:r>
            <a:r>
              <a:rPr lang="en-US" sz="1600" dirty="0" smtClean="0">
                <a:latin typeface="Century Gothic"/>
                <a:cs typeface="Century Gothic"/>
              </a:rPr>
              <a:t>, 1972</a:t>
            </a:r>
            <a:endParaRPr lang="en-US" sz="1600" dirty="0">
              <a:latin typeface="Century Gothic"/>
              <a:cs typeface="Century Gothic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155389" y="4268162"/>
            <a:ext cx="270311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514" name="Rectangle 26"/>
          <p:cNvSpPr>
            <a:spLocks noChangeArrowheads="1"/>
          </p:cNvSpPr>
          <p:nvPr/>
        </p:nvSpPr>
        <p:spPr bwMode="auto">
          <a:xfrm>
            <a:off x="0" y="248372"/>
            <a:ext cx="9144000" cy="5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Equivalent Linear 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Site Response (</a:t>
            </a:r>
            <a:r>
              <a:rPr lang="en-US" sz="28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SoP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)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 </a:t>
            </a:r>
            <a:endParaRPr lang="en-US" sz="2800" dirty="0"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43" y="782168"/>
            <a:ext cx="8884961" cy="60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1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23827"/>
            <a:ext cx="9144000" cy="7563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Century Gothic"/>
                <a:cs typeface="Century Gothic"/>
              </a:rPr>
              <a:t>Velocity, damping and density profiles</a:t>
            </a:r>
            <a:endParaRPr lang="en-US" sz="2800" b="1" baseline="-25000" dirty="0">
              <a:latin typeface="Century Gothic"/>
              <a:cs typeface="Century Gothic"/>
            </a:endParaRPr>
          </a:p>
        </p:txBody>
      </p:sp>
      <p:pic>
        <p:nvPicPr>
          <p:cNvPr id="2" name="Picture 1" descr="rho_profile_Shake_vs_Cybershak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47" y="880135"/>
            <a:ext cx="4542554" cy="5596098"/>
          </a:xfrm>
          <a:prstGeom prst="rect">
            <a:avLst/>
          </a:prstGeom>
        </p:spPr>
      </p:pic>
      <p:pic>
        <p:nvPicPr>
          <p:cNvPr id="5" name="Picture 4" descr="Vs_profile_Shake_vs_Cybershake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1"/>
          <a:stretch/>
        </p:blipFill>
        <p:spPr>
          <a:xfrm>
            <a:off x="189026" y="880135"/>
            <a:ext cx="4365789" cy="561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1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6176" y="385121"/>
            <a:ext cx="78279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Century Gothic"/>
                <a:ea typeface="+mn-ea"/>
                <a:cs typeface="Century Gothic"/>
              </a:defRPr>
            </a:pPr>
            <a:r>
              <a:rPr lang="en-US" sz="2400" dirty="0"/>
              <a:t>1978 </a:t>
            </a:r>
            <a:r>
              <a:rPr lang="en-US" sz="2400" dirty="0" err="1"/>
              <a:t>Tabas</a:t>
            </a:r>
            <a:r>
              <a:rPr lang="en-US" sz="2400" dirty="0"/>
              <a:t>, Iran, Free Field </a:t>
            </a:r>
            <a:r>
              <a:rPr lang="en-US" sz="2400" dirty="0" smtClean="0"/>
              <a:t>Accelerations (SF=1) </a:t>
            </a:r>
            <a:endParaRPr lang="en-US" sz="2400" dirty="0"/>
          </a:p>
        </p:txBody>
      </p:sp>
      <p:pic>
        <p:nvPicPr>
          <p:cNvPr id="3" name="Picture 2" descr="LTAcc_Scaled_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7" y="830506"/>
            <a:ext cx="8954498" cy="56693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1136" y="5380011"/>
            <a:ext cx="530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Century Gothic"/>
                <a:cs typeface="Century Gothic"/>
              </a:rPr>
              <a:t>T [sec] 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2110934" y="3565868"/>
            <a:ext cx="530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Century Gothic"/>
                <a:cs typeface="Century Gothic"/>
              </a:rPr>
              <a:t>Acceleration [g]</a:t>
            </a:r>
            <a:endParaRPr lang="en-US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3464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3832</TotalTime>
  <Words>416</Words>
  <Application>Microsoft Macintosh PowerPoint</Application>
  <PresentationFormat>On-screen Show (4:3)</PresentationFormat>
  <Paragraphs>68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Cochin</vt:lpstr>
      <vt:lpstr>Office Theme</vt:lpstr>
      <vt:lpstr>PowerPoint Presentation</vt:lpstr>
      <vt:lpstr>PowerPoint Presentation</vt:lpstr>
      <vt:lpstr>PowerPoint Presentation</vt:lpstr>
      <vt:lpstr>PowerPoint Presentation</vt:lpstr>
      <vt:lpstr>Hybrid stress-strain model: Strength</vt:lpstr>
      <vt:lpstr>Nonlinear site-specific response = function of Vs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California Institute of Technology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Domniki Asimaki</dc:creator>
  <cp:lastModifiedBy>Tran T Huynh</cp:lastModifiedBy>
  <cp:revision>84</cp:revision>
  <cp:lastPrinted>2015-09-15T19:00:16Z</cp:lastPrinted>
  <dcterms:created xsi:type="dcterms:W3CDTF">2015-09-13T21:33:04Z</dcterms:created>
  <dcterms:modified xsi:type="dcterms:W3CDTF">2016-05-24T22:00:45Z</dcterms:modified>
</cp:coreProperties>
</file>