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79" r:id="rId1"/>
  </p:sldMasterIdLst>
  <p:notesMasterIdLst>
    <p:notesMasterId r:id="rId13"/>
  </p:notesMasterIdLst>
  <p:handoutMasterIdLst>
    <p:handoutMasterId r:id="rId14"/>
  </p:handoutMasterIdLst>
  <p:sldIdLst>
    <p:sldId id="261" r:id="rId2"/>
    <p:sldId id="257" r:id="rId3"/>
    <p:sldId id="258" r:id="rId4"/>
    <p:sldId id="259" r:id="rId5"/>
    <p:sldId id="260" r:id="rId6"/>
    <p:sldId id="267" r:id="rId7"/>
    <p:sldId id="266" r:id="rId8"/>
    <p:sldId id="263" r:id="rId9"/>
    <p:sldId id="262" r:id="rId10"/>
    <p:sldId id="264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202B"/>
    <a:srgbClr val="67A3E6"/>
    <a:srgbClr val="4296FA"/>
    <a:srgbClr val="3D87DE"/>
    <a:srgbClr val="7A953E"/>
    <a:srgbClr val="77933B"/>
    <a:srgbClr val="B6A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51"/>
    <p:restoredTop sz="83770"/>
  </p:normalViewPr>
  <p:slideViewPr>
    <p:cSldViewPr snapToGrid="0" snapToObjects="1">
      <p:cViewPr varScale="1">
        <p:scale>
          <a:sx n="157" d="100"/>
          <a:sy n="157" d="100"/>
        </p:scale>
        <p:origin x="176" y="3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595BB-8E5D-DC4F-B870-820147A38836}" type="datetimeFigureOut">
              <a:rPr lang="en-US" smtClean="0"/>
              <a:t>8/1/18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05E61-095F-E746-A809-23CC92FEE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18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078AE-0D36-2446-B3E1-376E4A55F1C9}" type="datetimeFigureOut">
              <a:rPr lang="en-US" smtClean="0"/>
              <a:t>8/1/18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4388-DA0E-104F-8975-07AEA2E91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7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16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3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7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4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4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8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0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8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4388-DA0E-104F-8975-07AEA2E91C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9537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0" y="644505"/>
            <a:ext cx="9144000" cy="221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EC_Logo_Title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471" y="2640471"/>
            <a:ext cx="1426464" cy="1091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7856"/>
            <a:ext cx="2057400" cy="4019895"/>
          </a:xfrm>
        </p:spPr>
        <p:txBody>
          <a:bodyPr vert="eaVert" anchor="b"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7856"/>
            <a:ext cx="6019800" cy="40198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B6A964"/>
              </a:buClr>
              <a:buSzPct val="100000"/>
              <a:defRPr/>
            </a:lvl2pPr>
            <a:lvl4pPr>
              <a:buClr>
                <a:srgbClr val="B6A964"/>
              </a:buClr>
              <a:defRPr/>
            </a:lvl4pPr>
            <a:lvl5pPr marL="1188720" indent="-13716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5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-124132" y="644505"/>
            <a:ext cx="9268132" cy="221996"/>
          </a:xfrm>
          <a:prstGeom prst="rect">
            <a:avLst/>
          </a:prstGeom>
          <a:solidFill>
            <a:srgbClr val="7D2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211"/>
            <a:ext cx="2139696" cy="731254"/>
          </a:xfrm>
        </p:spPr>
        <p:txBody>
          <a:bodyPr anchor="b">
            <a:noAutofit/>
          </a:bodyPr>
          <a:lstStyle>
            <a:lvl1pPr algn="l">
              <a:defRPr sz="2000" b="0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809210"/>
            <a:ext cx="5715000" cy="39682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889"/>
            <a:ext cx="2142680" cy="748162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8" y="11996"/>
            <a:ext cx="8909417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189" y="1109980"/>
            <a:ext cx="8221629" cy="3747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920089"/>
            <a:ext cx="9144000" cy="228901"/>
          </a:xfrm>
          <a:prstGeom prst="rect">
            <a:avLst/>
          </a:prstGeom>
          <a:solidFill>
            <a:srgbClr val="B6A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1333" y="4945698"/>
            <a:ext cx="7525926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en-US"/>
              <a:t>Seismological Society of America Meeting, Denver, April 18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4952358"/>
            <a:ext cx="678278" cy="1907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C0D22A1-F4E1-544F-911A-60F2A76809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7662" y="801569"/>
            <a:ext cx="8686799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CEC_Logo_Foot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147" y="4949426"/>
            <a:ext cx="328286" cy="1950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800000"/>
        </a:buClr>
        <a:buSzPct val="100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B6A964"/>
        </a:buClr>
        <a:buSzPct val="10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B6A964"/>
        </a:buClr>
        <a:buSzPct val="9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81" y="762000"/>
            <a:ext cx="8938657" cy="10559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Helvetica" charset="0"/>
                <a:cs typeface="Helvetica" charset="0"/>
              </a:rPr>
              <a:t>CSEP2</a:t>
            </a:r>
            <a:r>
              <a:rPr lang="en-US" sz="2700" b="1" dirty="0">
                <a:solidFill>
                  <a:schemeClr val="tx1"/>
                </a:solidFill>
                <a:latin typeface="+mn-lt"/>
                <a:ea typeface="Helvetica" charset="0"/>
                <a:cs typeface="Helvetica" charset="0"/>
              </a:rPr>
              <a:t> initial experiment planning</a:t>
            </a:r>
            <a:endParaRPr lang="en-US" sz="2700" b="1" dirty="0">
              <a:solidFill>
                <a:srgbClr val="7D202B"/>
              </a:solidFill>
              <a:effectLst/>
              <a:latin typeface="+mn-lt"/>
              <a:ea typeface="Helvetica" charset="0"/>
              <a:cs typeface="Helvetica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0" y="4467061"/>
            <a:ext cx="1216426" cy="448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92" y="4274954"/>
            <a:ext cx="636900" cy="640737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2E434585-4B40-644E-A8C0-CC611B31D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William </a:t>
            </a:r>
            <a:r>
              <a:rPr lang="en-US" sz="1800" dirty="0" err="1"/>
              <a:t>Savran</a:t>
            </a:r>
            <a:r>
              <a:rPr lang="en-US" sz="1800" dirty="0"/>
              <a:t>, Phil </a:t>
            </a:r>
            <a:r>
              <a:rPr lang="en-US" sz="1800" dirty="0" err="1"/>
              <a:t>Maechling</a:t>
            </a:r>
            <a:r>
              <a:rPr lang="en-US" sz="1800" dirty="0"/>
              <a:t> and Max Werner</a:t>
            </a:r>
          </a:p>
          <a:p>
            <a:r>
              <a:rPr lang="en-US" sz="1800" dirty="0"/>
              <a:t>08/01/2018</a:t>
            </a:r>
          </a:p>
        </p:txBody>
      </p:sp>
    </p:spTree>
    <p:extLst>
      <p:ext uri="{BB962C8B-B14F-4D97-AF65-F5344CB8AC3E}">
        <p14:creationId xmlns:p14="http://schemas.microsoft.com/office/powerpoint/2010/main" val="282526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7591-828C-894F-9BC0-C2BD6B4B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1262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Designing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735E-921C-DA48-9E22-21231ABA5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9679"/>
            <a:ext cx="7886700" cy="802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From a software perspective, all experiments are similar. The differences arise from </a:t>
            </a:r>
            <a:r>
              <a:rPr lang="en-US" i="1" dirty="0"/>
              <a:t>scientific choices made during experiment design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28A62-F4E1-3F4E-941D-13750923012A}"/>
              </a:ext>
            </a:extLst>
          </p:cNvPr>
          <p:cNvSpPr txBox="1"/>
          <p:nvPr/>
        </p:nvSpPr>
        <p:spPr>
          <a:xfrm>
            <a:off x="628650" y="2092252"/>
            <a:ext cx="7328897" cy="23237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Experiments Require: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Responsible Scientist(s)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Hypothesis/Scientific Question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Type (Retrospective or Prospective)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Forecasts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Experiment schedule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Spatial region</a:t>
            </a:r>
          </a:p>
          <a:p>
            <a:pPr marL="257175" indent="-257175">
              <a:buFontTx/>
              <a:buChar char="-"/>
            </a:pPr>
            <a:endParaRPr lang="en-US" sz="1500" dirty="0"/>
          </a:p>
          <a:p>
            <a:pPr marL="257175" indent="-257175">
              <a:buFontTx/>
              <a:buChar char="-"/>
            </a:pPr>
            <a:endParaRPr lang="en-US" sz="1500" dirty="0"/>
          </a:p>
          <a:p>
            <a:pPr marL="257175" indent="-257175">
              <a:buFontTx/>
              <a:buChar char="-"/>
            </a:pPr>
            <a:endParaRPr lang="en-US" sz="1500" dirty="0"/>
          </a:p>
          <a:p>
            <a:pPr marL="285750" indent="-285750">
              <a:buFontTx/>
              <a:buChar char="-"/>
            </a:pPr>
            <a:r>
              <a:rPr lang="en-US" sz="1500" dirty="0"/>
              <a:t>Forecast horizon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Input data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Expected outputs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Testing data source (could be simulation e.g., </a:t>
            </a:r>
            <a:r>
              <a:rPr lang="en-US" sz="1500" dirty="0" err="1"/>
              <a:t>RSQSim</a:t>
            </a:r>
            <a:r>
              <a:rPr lang="en-US" sz="1500" dirty="0"/>
              <a:t> or UCERF3-TI)</a:t>
            </a:r>
          </a:p>
          <a:p>
            <a:pPr marL="257175" indent="-257175">
              <a:buFontTx/>
              <a:buChar char="-"/>
            </a:pPr>
            <a:r>
              <a:rPr lang="en-US" sz="1500" dirty="0"/>
              <a:t>Evaluations methods</a:t>
            </a:r>
          </a:p>
        </p:txBody>
      </p:sp>
    </p:spTree>
    <p:extLst>
      <p:ext uri="{BB962C8B-B14F-4D97-AF65-F5344CB8AC3E}">
        <p14:creationId xmlns:p14="http://schemas.microsoft.com/office/powerpoint/2010/main" val="106263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B6BF-1C06-5041-9560-5D6B3F9E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85" y="83128"/>
            <a:ext cx="8909417" cy="742950"/>
          </a:xfrm>
        </p:spPr>
        <p:txBody>
          <a:bodyPr>
            <a:normAutofit/>
          </a:bodyPr>
          <a:lstStyle/>
          <a:p>
            <a:r>
              <a:rPr lang="en-US" sz="2800" dirty="0"/>
              <a:t>Designing CSEP2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83AD-360F-874F-900A-A776B4DC2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Need input from scientific community defining specifics of CSEP2 experiments. </a:t>
            </a:r>
          </a:p>
          <a:p>
            <a:pPr marL="0" indent="0">
              <a:lnSpc>
                <a:spcPct val="110000"/>
              </a:lnSpc>
              <a:buNone/>
            </a:pPr>
            <a:endParaRPr lang="en-US" b="1" dirty="0"/>
          </a:p>
          <a:p>
            <a:pPr marL="385763" indent="-385763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Identify two valuable questions to address by end of year 2018</a:t>
            </a:r>
          </a:p>
          <a:p>
            <a:pPr marL="385763" indent="-385763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Identify working group members</a:t>
            </a:r>
          </a:p>
          <a:p>
            <a:pPr marL="385763" indent="-385763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(Offline) Drafting experiment specifics to present at CSEP workshop @ SCEC annual meeting</a:t>
            </a:r>
          </a:p>
          <a:p>
            <a:pPr marL="0" indent="0">
              <a:lnSpc>
                <a:spcPct val="110000"/>
              </a:lnSpc>
              <a:buNone/>
            </a:pPr>
            <a:endParaRPr lang="en-US" b="1" i="1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i="1" dirty="0"/>
              <a:t>Proposed Questions for discussion:</a:t>
            </a:r>
          </a:p>
          <a:p>
            <a:pPr marL="385763" indent="-385763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Does including faults provide additional value for UCERF3-ETAS forecasts? If so, in which situations are including faults necessary (quiet periods vs. active periods, proximity to faults, etc.)?</a:t>
            </a:r>
            <a:br>
              <a:rPr lang="en-US" dirty="0"/>
            </a:br>
            <a:endParaRPr lang="en-US" dirty="0"/>
          </a:p>
          <a:p>
            <a:pPr marL="385763" indent="-385763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Is forecasting skill correlated with model complexity for short-term forecasts? In other words, do more complex models such as UCERF3-ETAS produce more skillful forecasts during large California earthquake sequences than simple models like </a:t>
            </a:r>
            <a:r>
              <a:rPr lang="en-US" dirty="0" err="1"/>
              <a:t>FastETAS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D43C-DF06-A84C-83F3-80755B53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 Agenda	(maximum 2 hours)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1F9EB-1FE9-C741-913E-9C6E568F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11" y="1026852"/>
            <a:ext cx="8221629" cy="37477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Brief introductions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Objectives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CSEP2 principles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Plans for CSEP2 experiments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Discussion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C12D4-7C99-F94D-BB40-8B5C6F8C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2C651-CA93-F74C-A686-90CB46F8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11" y="1019295"/>
            <a:ext cx="8221629" cy="3747771"/>
          </a:xfrm>
        </p:spPr>
        <p:txBody>
          <a:bodyPr>
            <a:normAutofit/>
          </a:bodyPr>
          <a:lstStyle/>
          <a:p>
            <a:r>
              <a:rPr lang="en-US" dirty="0"/>
              <a:t>Present roadmap for CSEP2 developments based on community inputs.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Share proposal for initial CSEP2 experiments that encompass expected needs for CSEP2.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Solicit feedback and identify working groups to define inputs for specific experiments </a:t>
            </a:r>
            <a:r>
              <a:rPr lang="en-US" i="1" dirty="0"/>
              <a:t>(handled during working group calls or via e-mail)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4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B081-9730-5949-A175-BB8DD014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6" y="11996"/>
            <a:ext cx="8909417" cy="742950"/>
          </a:xfrm>
        </p:spPr>
        <p:txBody>
          <a:bodyPr>
            <a:normAutofit/>
          </a:bodyPr>
          <a:lstStyle/>
          <a:p>
            <a:r>
              <a:rPr lang="en-US" sz="2800" dirty="0"/>
              <a:t>Collaboratory for the Study of Earthquake Predictability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82CC7-9D77-EF4E-B643-768B1840E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576" y="1101001"/>
            <a:ext cx="8696719" cy="688181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200" dirty="0"/>
              <a:t>(from </a:t>
            </a:r>
            <a:r>
              <a:rPr lang="en-US" sz="1200" i="1" dirty="0"/>
              <a:t>Jordan et al., 2011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r>
              <a:rPr lang="en-US" b="1" dirty="0"/>
              <a:t>CSEP contains the following components:</a:t>
            </a:r>
            <a:endParaRPr lang="en-US" dirty="0"/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endParaRPr lang="en-US" sz="18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292B2-E8D5-734E-A3CC-BDACE1607634}"/>
              </a:ext>
            </a:extLst>
          </p:cNvPr>
          <p:cNvSpPr txBox="1"/>
          <p:nvPr/>
        </p:nvSpPr>
        <p:spPr>
          <a:xfrm>
            <a:off x="634576" y="2135237"/>
            <a:ext cx="7886700" cy="403187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b="1" i="1" dirty="0"/>
              <a:t>Testing regions</a:t>
            </a:r>
            <a:r>
              <a:rPr lang="en-US" sz="1600" i="1" dirty="0"/>
              <a:t>:</a:t>
            </a:r>
            <a:r>
              <a:rPr lang="en-US" sz="1600" dirty="0"/>
              <a:t> natural laboratories comprising active fault systems with adequate, authoritative data sources for conducting </a:t>
            </a:r>
            <a:r>
              <a:rPr lang="en-US" sz="1600" i="1" dirty="0"/>
              <a:t>prediction experiments</a:t>
            </a:r>
            <a:r>
              <a:rPr lang="en-US" sz="1600" dirty="0"/>
              <a:t>.</a:t>
            </a:r>
          </a:p>
          <a:p>
            <a:pPr fontAlgn="base"/>
            <a:br>
              <a:rPr lang="en-US" sz="1600" dirty="0"/>
            </a:br>
            <a:r>
              <a:rPr lang="en-US" sz="1600" b="1" i="1" dirty="0"/>
              <a:t>Community standards</a:t>
            </a:r>
            <a:r>
              <a:rPr lang="en-US" sz="1600" i="1" dirty="0"/>
              <a:t>:</a:t>
            </a:r>
            <a:r>
              <a:rPr lang="en-US" sz="1600" dirty="0"/>
              <a:t> rules for the registration and evaluation of scientific </a:t>
            </a:r>
            <a:r>
              <a:rPr lang="en-US" sz="1600" i="1" dirty="0"/>
              <a:t>prediction experiments</a:t>
            </a:r>
            <a:r>
              <a:rPr lang="en-US" sz="1600" dirty="0"/>
              <a:t>.</a:t>
            </a:r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endParaRPr lang="en-US" sz="1600" b="1" i="1" dirty="0"/>
          </a:p>
          <a:p>
            <a:pPr fontAlgn="base"/>
            <a:r>
              <a:rPr lang="en-US" sz="1600" b="1" i="1" dirty="0"/>
              <a:t>Testing centers:</a:t>
            </a:r>
            <a:r>
              <a:rPr lang="en-US" sz="1600" b="1" dirty="0"/>
              <a:t> </a:t>
            </a:r>
            <a:r>
              <a:rPr lang="en-US" sz="1600" dirty="0"/>
              <a:t>facilities with validated procedures for conducting and evaluating </a:t>
            </a:r>
            <a:r>
              <a:rPr lang="en-US" sz="1600" i="1" dirty="0"/>
              <a:t>prediction experiments</a:t>
            </a:r>
            <a:r>
              <a:rPr lang="en-US" sz="1600" dirty="0"/>
              <a:t>.</a:t>
            </a:r>
          </a:p>
          <a:p>
            <a:pPr fontAlgn="base"/>
            <a:br>
              <a:rPr lang="en-US" sz="1600" dirty="0"/>
            </a:br>
            <a:r>
              <a:rPr lang="en-US" sz="1600" b="1" i="1" dirty="0"/>
              <a:t>Communication protocols:</a:t>
            </a:r>
            <a:r>
              <a:rPr lang="en-US" sz="1600" b="1" dirty="0"/>
              <a:t> </a:t>
            </a:r>
            <a:r>
              <a:rPr lang="en-US" sz="1600" dirty="0"/>
              <a:t>procedures for conveying scientific results and their significance to the scientific community, government agencies responsible for civil protection, and the general public.</a:t>
            </a:r>
            <a:br>
              <a:rPr lang="en-US" sz="1600" dirty="0"/>
            </a:br>
            <a:endParaRPr lang="en-US" sz="1600" i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370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D8690-F98A-5D4F-9876-04683C62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56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Guiding Principles of CSEP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2024-8152-1648-8430-FC014CC3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1319"/>
            <a:ext cx="7886700" cy="43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CSEP2 developments will uphold the principals of CSEP1.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808AB-E85E-0C4C-A164-29A473D1D676}"/>
              </a:ext>
            </a:extLst>
          </p:cNvPr>
          <p:cNvSpPr txBox="1"/>
          <p:nvPr/>
        </p:nvSpPr>
        <p:spPr>
          <a:xfrm>
            <a:off x="968188" y="1759994"/>
            <a:ext cx="7691718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Transparency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Comparability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Reproducibility</a:t>
            </a:r>
          </a:p>
          <a:p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Controlled Environment</a:t>
            </a:r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C82358-11E6-0B42-989A-90CA835C4EF3}"/>
              </a:ext>
            </a:extLst>
          </p:cNvPr>
          <p:cNvSpPr txBox="1"/>
          <p:nvPr/>
        </p:nvSpPr>
        <p:spPr>
          <a:xfrm>
            <a:off x="628650" y="3048600"/>
            <a:ext cx="80312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Developer time will be prioritized to maximize science over software developments. In other words, software infrastructure developments will not inhibit advancement of science. </a:t>
            </a:r>
            <a:br>
              <a:rPr lang="en-US" sz="1400" dirty="0"/>
            </a:br>
            <a:endParaRPr lang="en-US" sz="14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400" dirty="0"/>
              <a:t>In order to honor our funding sources and maintain international collaborations, we will not encourage a shared-developer model between testing centers. However, we will strive to maintain system interoperability between testing centers. This approach has proven successful in numerous large-scale open source projects and leads to best-practices.</a:t>
            </a:r>
          </a:p>
        </p:txBody>
      </p:sp>
    </p:spTree>
    <p:extLst>
      <p:ext uri="{BB962C8B-B14F-4D97-AF65-F5344CB8AC3E}">
        <p14:creationId xmlns:p14="http://schemas.microsoft.com/office/powerpoint/2010/main" val="327016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AA42-E9C5-4F45-93B1-06683D93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CSEP2.0 Design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13CD1-9B47-B740-8341-E4DD8685D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4966"/>
            <a:ext cx="7886700" cy="3263504"/>
          </a:xfrm>
        </p:spPr>
        <p:txBody>
          <a:bodyPr>
            <a:noAutofit/>
          </a:bodyPr>
          <a:lstStyle/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CSEP2 infrastructure will be designed around the concept of </a:t>
            </a:r>
            <a:r>
              <a:rPr lang="en-US" sz="1500" b="1" i="1" dirty="0"/>
              <a:t>forecasting experiments</a:t>
            </a:r>
            <a:r>
              <a:rPr lang="en-US" sz="1500" dirty="0"/>
              <a:t>. 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Experiments are a scientific procedure undertaken to make a discovery, test a hypothesis, or demonstrate a known fact.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Forecasting experiments can be either prospective or retrospective.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Experiments are defined by the scientific community and will run within CSEP testing centers to uphold the principles of CSEP.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Experiments will be prioritized based on their scientific merit and societal value.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Eventually, individuals could design and conduct their own forecasting experiments; however, their results would not be represented within the official CSEP data repository.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25532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AA42-E9C5-4F45-93B1-06683D93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CSEP2.0 Software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13CD1-9B47-B740-8341-E4DD8685D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0270"/>
            <a:ext cx="7886700" cy="3263504"/>
          </a:xfrm>
        </p:spPr>
        <p:txBody>
          <a:bodyPr>
            <a:noAutofit/>
          </a:bodyPr>
          <a:lstStyle/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Support for models that run within Linux environment written in arbitrary computing languages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Must retrieve catalogs from external data sources (e.g., </a:t>
            </a:r>
            <a:r>
              <a:rPr lang="en-US" sz="1500" dirty="0" err="1"/>
              <a:t>ComCat</a:t>
            </a:r>
            <a:r>
              <a:rPr lang="en-US" sz="1500" dirty="0"/>
              <a:t>)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Controlled environment guaranteed by using virtual environments (e.g., containers)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Experiments will be represented as DAGs to ensure reproducibility and generality of CSEP experiments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Official CSEP experiment results will be managed in a controlled data repository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Eventual support for accepting external forecasts. Need to determine how to uphold CSEP principles</a:t>
            </a:r>
          </a:p>
          <a:p>
            <a:pPr marL="385763" indent="-385763">
              <a:lnSpc>
                <a:spcPct val="125000"/>
              </a:lnSpc>
              <a:buFont typeface="+mj-lt"/>
              <a:buAutoNum type="arabicPeriod"/>
            </a:pPr>
            <a:r>
              <a:rPr lang="en-US" sz="1500" dirty="0"/>
              <a:t>Design should accommodate existing codes to prevent duplicated developments (e.g., routines for working with fault-based forecasts)</a:t>
            </a:r>
          </a:p>
        </p:txBody>
      </p:sp>
    </p:spTree>
    <p:extLst>
      <p:ext uri="{BB962C8B-B14F-4D97-AF65-F5344CB8AC3E}">
        <p14:creationId xmlns:p14="http://schemas.microsoft.com/office/powerpoint/2010/main" val="403152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0CBD-140E-AE48-80DF-CB8120B0E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CSEP2 Short-term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B105-7F7D-1544-BA38-E5C99814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761"/>
            <a:ext cx="7886700" cy="326350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Start CSEP2.0 developments using experiments that cover the expected basic operations of CSEP2 and can be implemented immediately. 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1800" dirty="0"/>
              <a:t>Priorities are to test UCERF3 and candidate USGS aftershock forecasting models.</a:t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110000"/>
              </a:lnSpc>
            </a:pPr>
            <a:r>
              <a:rPr lang="en-US" sz="1800" dirty="0"/>
              <a:t>By </a:t>
            </a:r>
            <a:r>
              <a:rPr lang="en-US" sz="1800" b="1" dirty="0"/>
              <a:t>end of year (2018) </a:t>
            </a:r>
            <a:r>
              <a:rPr lang="en-US" sz="1800" dirty="0"/>
              <a:t>we will have CSEP2 experiments running to address useful scientific questions.</a:t>
            </a:r>
          </a:p>
        </p:txBody>
      </p:sp>
    </p:spTree>
    <p:extLst>
      <p:ext uri="{BB962C8B-B14F-4D97-AF65-F5344CB8AC3E}">
        <p14:creationId xmlns:p14="http://schemas.microsoft.com/office/powerpoint/2010/main" val="110905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0D35-B13B-B64B-B51E-8B62CCFA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87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2800" dirty="0"/>
              <a:t>Initial models to consider in CSEP2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FC44-99B5-364D-9640-FB6A916B5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87" y="1136423"/>
            <a:ext cx="7886700" cy="3263504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U3ETAS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U3ETAS-NoFaults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err="1"/>
              <a:t>FastETAS</a:t>
            </a: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 err="1"/>
              <a:t>Reasenberg</a:t>
            </a:r>
            <a:r>
              <a:rPr lang="en-US" dirty="0"/>
              <a:t> &amp; Jones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Considerations were based on community responses (Powell Center and questionnaire)</a:t>
            </a:r>
          </a:p>
          <a:p>
            <a:r>
              <a:rPr lang="en-US" dirty="0"/>
              <a:t>Must consider the </a:t>
            </a:r>
            <a:r>
              <a:rPr lang="en-US" i="1" dirty="0"/>
              <a:t>comparability</a:t>
            </a:r>
            <a:r>
              <a:rPr lang="en-US" dirty="0"/>
              <a:t> of these forecasts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10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_CGSCEC_201509">
  <a:themeElements>
    <a:clrScheme name="Custom 5">
      <a:dk1>
        <a:sysClr val="windowText" lastClr="000000"/>
      </a:dk1>
      <a:lt1>
        <a:sysClr val="window" lastClr="FFFFFF"/>
      </a:lt1>
      <a:dk2>
        <a:srgbClr val="7D202B"/>
      </a:dk2>
      <a:lt2>
        <a:srgbClr val="EEECE1"/>
      </a:lt2>
      <a:accent1>
        <a:srgbClr val="B7A964"/>
      </a:accent1>
      <a:accent2>
        <a:srgbClr val="C0504D"/>
      </a:accent2>
      <a:accent3>
        <a:srgbClr val="8EB9E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4795</TotalTime>
  <Words>541</Words>
  <Application>Microsoft Macintosh PowerPoint</Application>
  <PresentationFormat>On-screen Show (16:9)</PresentationFormat>
  <Paragraphs>110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Helvetica</vt:lpstr>
      <vt:lpstr>Times</vt:lpstr>
      <vt:lpstr>Wingdings</vt:lpstr>
      <vt:lpstr>Clarity_CGSCEC_201509</vt:lpstr>
      <vt:lpstr>CSEP2 initial experiment planning</vt:lpstr>
      <vt:lpstr>Call Agenda (maximum 2 hours)</vt:lpstr>
      <vt:lpstr>Objectives</vt:lpstr>
      <vt:lpstr>Collaboratory for the Study of Earthquake Predictability </vt:lpstr>
      <vt:lpstr>Guiding Principles of CSEP</vt:lpstr>
      <vt:lpstr>CSEP2.0 Design Concepts</vt:lpstr>
      <vt:lpstr>CSEP2.0 Software Principles</vt:lpstr>
      <vt:lpstr>CSEP2 Short-term Roadmap</vt:lpstr>
      <vt:lpstr>Initial models to consider in CSEP2</vt:lpstr>
      <vt:lpstr>Designing Experiments</vt:lpstr>
      <vt:lpstr>Designing CSEP2 Experiments</vt:lpstr>
    </vt:vector>
  </TitlesOfParts>
  <Company>UC Berkeley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Goulet</dc:creator>
  <cp:lastModifiedBy>wsavran@gmail.com</cp:lastModifiedBy>
  <cp:revision>1480</cp:revision>
  <dcterms:created xsi:type="dcterms:W3CDTF">2015-09-07T17:02:00Z</dcterms:created>
  <dcterms:modified xsi:type="dcterms:W3CDTF">2018-08-01T22:48:14Z</dcterms:modified>
</cp:coreProperties>
</file>