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8" r:id="rId5"/>
    <p:sldId id="312" r:id="rId6"/>
    <p:sldId id="314" r:id="rId7"/>
    <p:sldId id="315" r:id="rId8"/>
    <p:sldId id="317" r:id="rId9"/>
    <p:sldId id="316" r:id="rId10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171E"/>
    <a:srgbClr val="9E1C1F"/>
    <a:srgbClr val="B5B79A"/>
    <a:srgbClr val="F4FF52"/>
    <a:srgbClr val="F9D691"/>
    <a:srgbClr val="FDFEDD"/>
    <a:srgbClr val="DDDDBE"/>
    <a:srgbClr val="AAB9C4"/>
    <a:srgbClr val="BB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/>
    <p:restoredTop sz="86383"/>
  </p:normalViewPr>
  <p:slideViewPr>
    <p:cSldViewPr>
      <p:cViewPr varScale="1">
        <p:scale>
          <a:sx n="94" d="100"/>
          <a:sy n="94" d="100"/>
        </p:scale>
        <p:origin x="-642" y="-10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 smtClean="0"/>
              <a:t>www.SCEC.org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11/28/2017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Platform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Callaghan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SCEC/PG&amp;E Annual Review Meeting</a:t>
            </a:r>
          </a:p>
          <a:p>
            <a:pPr algn="l"/>
            <a:r>
              <a:rPr lang="en-US" sz="2000" dirty="0" smtClean="0"/>
              <a:t>November 28,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California </a:t>
            </a:r>
            <a:r>
              <a:rPr lang="en-US" dirty="0" err="1" smtClean="0"/>
              <a:t>CyberShake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7332251" cy="65836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438 sites</a:t>
            </a:r>
          </a:p>
          <a:p>
            <a:pPr lvl="1"/>
            <a:r>
              <a:rPr lang="en-US" dirty="0" smtClean="0"/>
              <a:t>PG&amp;E pumping sites</a:t>
            </a:r>
          </a:p>
          <a:p>
            <a:pPr lvl="1"/>
            <a:r>
              <a:rPr lang="en-US" dirty="0" smtClean="0"/>
              <a:t>CISN stations</a:t>
            </a:r>
          </a:p>
          <a:p>
            <a:pPr lvl="1"/>
            <a:r>
              <a:rPr lang="en-US" dirty="0" smtClean="0"/>
              <a:t>Cities from USGS Gazetteer</a:t>
            </a:r>
          </a:p>
          <a:p>
            <a:pPr lvl="1"/>
            <a:r>
              <a:rPr lang="en-US" dirty="0" smtClean="0"/>
              <a:t>Historic missions</a:t>
            </a:r>
          </a:p>
          <a:p>
            <a:pPr lvl="1"/>
            <a:r>
              <a:rPr lang="en-US" dirty="0" smtClean="0"/>
              <a:t>10 km r</a:t>
            </a:r>
            <a:r>
              <a:rPr lang="en-US" dirty="0" smtClean="0"/>
              <a:t>egular </a:t>
            </a:r>
            <a:r>
              <a:rPr lang="en-US" dirty="0" smtClean="0"/>
              <a:t>grid</a:t>
            </a:r>
          </a:p>
          <a:p>
            <a:r>
              <a:rPr lang="en-US" dirty="0" smtClean="0"/>
              <a:t>1.0 Hz</a:t>
            </a:r>
          </a:p>
          <a:p>
            <a:r>
              <a:rPr lang="en-US" dirty="0" smtClean="0"/>
              <a:t>UCERF 2 forecast</a:t>
            </a:r>
          </a:p>
          <a:p>
            <a:r>
              <a:rPr lang="en-US" dirty="0" smtClean="0"/>
              <a:t>Graves &amp; </a:t>
            </a:r>
            <a:r>
              <a:rPr lang="en-US" dirty="0" err="1" smtClean="0"/>
              <a:t>Pitarka</a:t>
            </a:r>
            <a:r>
              <a:rPr lang="en-US" dirty="0" smtClean="0"/>
              <a:t> 2014 rupture generator</a:t>
            </a:r>
          </a:p>
          <a:p>
            <a:r>
              <a:rPr lang="en-US" dirty="0" smtClean="0"/>
              <a:t>Two velocity models:</a:t>
            </a:r>
          </a:p>
          <a:p>
            <a:pPr lvl="1"/>
            <a:r>
              <a:rPr lang="en-US" dirty="0" smtClean="0"/>
              <a:t>CCA </a:t>
            </a:r>
            <a:r>
              <a:rPr lang="en-US" dirty="0" smtClean="0"/>
              <a:t>1D (1D averaged)</a:t>
            </a:r>
            <a:endParaRPr lang="en-US" dirty="0" smtClean="0"/>
          </a:p>
          <a:p>
            <a:pPr lvl="1"/>
            <a:r>
              <a:rPr lang="en-US" dirty="0" smtClean="0"/>
              <a:t>CCA-06 (3D tomographic)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36" y="1295400"/>
            <a:ext cx="7111163" cy="60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/>
          <a:stretch/>
        </p:blipFill>
        <p:spPr bwMode="auto">
          <a:xfrm>
            <a:off x="7733887" y="1600200"/>
            <a:ext cx="68965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Study 17.3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43000"/>
            <a:ext cx="13902505" cy="6781800"/>
          </a:xfrm>
        </p:spPr>
        <p:txBody>
          <a:bodyPr>
            <a:normAutofit/>
          </a:bodyPr>
          <a:lstStyle/>
          <a:p>
            <a:r>
              <a:rPr lang="en-US" dirty="0" smtClean="0"/>
              <a:t>Conducted over 31 days in March-April 2017</a:t>
            </a:r>
          </a:p>
          <a:p>
            <a:r>
              <a:rPr lang="en-US" dirty="0"/>
              <a:t>2 velocity models at 438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Used two top-5 supercomputers</a:t>
            </a:r>
          </a:p>
          <a:p>
            <a:r>
              <a:rPr lang="en-US" dirty="0" smtClean="0"/>
              <a:t>Consumed 21.6 million core-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Averaged 31,000 core-</a:t>
            </a:r>
            <a:r>
              <a:rPr lang="en-US" dirty="0" err="1" smtClean="0"/>
              <a:t>hrs</a:t>
            </a:r>
            <a:r>
              <a:rPr lang="en-US" dirty="0" smtClean="0"/>
              <a:t> continually</a:t>
            </a:r>
          </a:p>
          <a:p>
            <a:r>
              <a:rPr lang="en-US" dirty="0" smtClean="0"/>
              <a:t>777 TB of data managed</a:t>
            </a:r>
          </a:p>
          <a:p>
            <a:pPr lvl="1"/>
            <a:r>
              <a:rPr lang="en-US" dirty="0" smtClean="0"/>
              <a:t>10.7 TB archived on SCEC disks</a:t>
            </a:r>
          </a:p>
          <a:p>
            <a:r>
              <a:rPr lang="en-US" dirty="0" smtClean="0"/>
              <a:t>Generated 285 million two-component seismograms</a:t>
            </a:r>
          </a:p>
          <a:p>
            <a:pPr lvl="1"/>
            <a:r>
              <a:rPr lang="en-US" dirty="0" smtClean="0"/>
              <a:t>43 billion intensity </a:t>
            </a:r>
            <a:r>
              <a:rPr lang="en-US" dirty="0" smtClean="0"/>
              <a:t>measures</a:t>
            </a:r>
            <a:endParaRPr lang="en-US" dirty="0"/>
          </a:p>
          <a:p>
            <a:pPr lvl="1"/>
            <a:r>
              <a:rPr lang="en-US" dirty="0" smtClean="0"/>
              <a:t>5 billion duration measures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8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17.3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7" name="Picture 4" descr="https://scec.usc.edu/scecwiki/images/archive/8/81/20170414174444%21Study_17_3_1D_3s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5" y="1295400"/>
            <a:ext cx="776632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ec.usc.edu/scecwiki/images/b/b0/Study_17_3_3D_3s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6400800" cy="71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1548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1D model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0" y="15963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3D model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280160"/>
            <a:ext cx="7256051" cy="6492240"/>
          </a:xfrm>
        </p:spPr>
        <p:txBody>
          <a:bodyPr/>
          <a:lstStyle/>
          <a:p>
            <a:r>
              <a:rPr lang="en-US" dirty="0" smtClean="0"/>
              <a:t>Study 17.3 combined with Southern California </a:t>
            </a:r>
            <a:r>
              <a:rPr lang="en-US" dirty="0" err="1" smtClean="0"/>
              <a:t>CyberShake</a:t>
            </a:r>
            <a:r>
              <a:rPr lang="en-US" dirty="0" smtClean="0"/>
              <a:t> (Study 15.4)</a:t>
            </a:r>
          </a:p>
          <a:p>
            <a:r>
              <a:rPr lang="en-US" dirty="0" smtClean="0"/>
              <a:t>Represents 50 million core-</a:t>
            </a:r>
            <a:r>
              <a:rPr lang="en-US" dirty="0" err="1" smtClean="0"/>
              <a:t>hrs</a:t>
            </a:r>
            <a:endParaRPr lang="en-US" dirty="0"/>
          </a:p>
          <a:p>
            <a:r>
              <a:rPr lang="en-US" dirty="0" smtClean="0"/>
              <a:t>Demonstrates </a:t>
            </a:r>
            <a:r>
              <a:rPr lang="en-US" dirty="0" err="1" smtClean="0"/>
              <a:t>CyberShake</a:t>
            </a:r>
            <a:r>
              <a:rPr lang="en-US" dirty="0" smtClean="0"/>
              <a:t> can be migrated outside of Southern California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4028" b="4849"/>
          <a:stretch/>
        </p:blipFill>
        <p:spPr bwMode="auto">
          <a:xfrm>
            <a:off x="7696200" y="1066799"/>
            <a:ext cx="6781800" cy="67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289" r="6224" b="3761"/>
          <a:stretch/>
        </p:blipFill>
        <p:spPr>
          <a:xfrm>
            <a:off x="777241" y="3154680"/>
            <a:ext cx="4572000" cy="4603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Velocity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Shaw and </a:t>
            </a:r>
            <a:r>
              <a:rPr lang="en-US" dirty="0" err="1" smtClean="0"/>
              <a:t>Plesch</a:t>
            </a:r>
            <a:r>
              <a:rPr lang="en-US" dirty="0" smtClean="0"/>
              <a:t> CCA basins into velocity model</a:t>
            </a:r>
          </a:p>
          <a:p>
            <a:r>
              <a:rPr lang="en-US" dirty="0" smtClean="0"/>
              <a:t>Work currently underway to bring basins into CCA-06 model for use with </a:t>
            </a:r>
            <a:r>
              <a:rPr lang="en-US" dirty="0" err="1" smtClean="0"/>
              <a:t>CyberShake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11/28/2017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36" r="5106" b="7715"/>
          <a:stretch/>
        </p:blipFill>
        <p:spPr>
          <a:xfrm>
            <a:off x="7010400" y="3124200"/>
            <a:ext cx="648752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4873beb7-5857-4685-be1f-d57550cc96cc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Continental North America 16x9</vt:lpstr>
      <vt:lpstr>CyberShake Platform Update</vt:lpstr>
      <vt:lpstr>Central California CyberShake</vt:lpstr>
      <vt:lpstr>CyberShake Study 17.3</vt:lpstr>
      <vt:lpstr>Study 17.3 Results</vt:lpstr>
      <vt:lpstr>Combined Results</vt:lpstr>
      <vt:lpstr>Improving Velocity Model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2017-06-20T22:47:00Z</cp:lastPrinted>
  <dcterms:created xsi:type="dcterms:W3CDTF">2017-06-20T22:12:15Z</dcterms:created>
  <dcterms:modified xsi:type="dcterms:W3CDTF">2017-11-28T21:08:07Z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