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08" r:id="rId5"/>
    <p:sldId id="336" r:id="rId6"/>
    <p:sldId id="355" r:id="rId7"/>
    <p:sldId id="337" r:id="rId8"/>
    <p:sldId id="338" r:id="rId9"/>
    <p:sldId id="340" r:id="rId10"/>
    <p:sldId id="342" r:id="rId11"/>
    <p:sldId id="356" r:id="rId12"/>
    <p:sldId id="358" r:id="rId13"/>
    <p:sldId id="341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9" r:id="rId22"/>
    <p:sldId id="354" r:id="rId23"/>
    <p:sldId id="339" r:id="rId24"/>
    <p:sldId id="350" r:id="rId25"/>
    <p:sldId id="351" r:id="rId26"/>
    <p:sldId id="352" r:id="rId27"/>
    <p:sldId id="353" r:id="rId28"/>
  </p:sldIdLst>
  <p:sldSz cx="14630400" cy="8229600"/>
  <p:notesSz cx="7315200" cy="96012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00"/>
    <a:srgbClr val="FFFFFF"/>
    <a:srgbClr val="0000FF"/>
    <a:srgbClr val="800000"/>
    <a:srgbClr val="9D171E"/>
    <a:srgbClr val="9E1C1F"/>
    <a:srgbClr val="B5B79A"/>
    <a:srgbClr val="F4FF52"/>
    <a:srgbClr val="F9D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383"/>
  </p:normalViewPr>
  <p:slideViewPr>
    <p:cSldViewPr>
      <p:cViewPr varScale="1">
        <p:scale>
          <a:sx n="93" d="100"/>
          <a:sy n="93" d="100"/>
        </p:scale>
        <p:origin x="420" y="66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128FCA9C-FF92-4024-BDEC-A6D3B663DC09}" type="datetimeFigureOut">
              <a:rPr lang="en-US"/>
              <a:t>7/31/2018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772AB877-E7B1-4681-847E-D0918612832B}" type="datetimeFigureOut">
              <a:rPr lang="en-US"/>
              <a:t>7/31/2018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2313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7/31/2018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362200"/>
            <a:ext cx="11707369" cy="1920241"/>
          </a:xfrm>
        </p:spPr>
        <p:txBody>
          <a:bodyPr>
            <a:normAutofit/>
          </a:bodyPr>
          <a:lstStyle/>
          <a:p>
            <a:r>
              <a:rPr lang="en-US" dirty="0" err="1"/>
              <a:t>CyberShake</a:t>
            </a:r>
            <a:r>
              <a:rPr lang="en-US" dirty="0"/>
              <a:t> Study 18.8</a:t>
            </a:r>
            <a:br>
              <a:rPr lang="en-US" dirty="0"/>
            </a:br>
            <a:r>
              <a:rPr lang="en-US" dirty="0"/>
              <a:t>Science Readiness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Scott Callaghan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E898-E594-469C-9724-736528ED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Smoothing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833B-13EE-4AFC-A1B3-D33ECC2B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2CB68-6950-4AD0-8FE6-29043FA9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05521-1DF4-4806-B495-14CE5299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877B2D8-1DC9-4BD8-B168-6C7A5FD54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t="4791" r="19731" b="5764"/>
          <a:stretch/>
        </p:blipFill>
        <p:spPr bwMode="auto">
          <a:xfrm>
            <a:off x="533400" y="2017709"/>
            <a:ext cx="5257800" cy="575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97DB2A7-B14F-4D96-84A1-D35C420A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t="2327" r="21993" b="11532"/>
          <a:stretch/>
        </p:blipFill>
        <p:spPr bwMode="auto">
          <a:xfrm>
            <a:off x="9067800" y="1981200"/>
            <a:ext cx="5070917" cy="576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343599-70CF-44B1-947E-C31D2AB9E9BB}"/>
              </a:ext>
            </a:extLst>
          </p:cNvPr>
          <p:cNvCxnSpPr/>
          <p:nvPr/>
        </p:nvCxnSpPr>
        <p:spPr>
          <a:xfrm flipH="1">
            <a:off x="2514600" y="2792870"/>
            <a:ext cx="3657600" cy="147433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B528AC6-B3FE-4574-8290-44A365AC9919}"/>
              </a:ext>
            </a:extLst>
          </p:cNvPr>
          <p:cNvSpPr/>
          <p:nvPr/>
        </p:nvSpPr>
        <p:spPr>
          <a:xfrm>
            <a:off x="1905000" y="4038600"/>
            <a:ext cx="609600" cy="167640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1D2087-EC6B-42BE-995F-75D96C84FAE6}"/>
              </a:ext>
            </a:extLst>
          </p:cNvPr>
          <p:cNvSpPr/>
          <p:nvPr/>
        </p:nvSpPr>
        <p:spPr>
          <a:xfrm>
            <a:off x="10363200" y="4038600"/>
            <a:ext cx="838200" cy="1752600"/>
          </a:xfrm>
          <a:prstGeom prst="ellipse">
            <a:avLst/>
          </a:prstGeom>
          <a:noFill/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56EB39-E586-4B91-AA96-EC6CD3FBAFAA}"/>
              </a:ext>
            </a:extLst>
          </p:cNvPr>
          <p:cNvCxnSpPr/>
          <p:nvPr/>
        </p:nvCxnSpPr>
        <p:spPr>
          <a:xfrm>
            <a:off x="8763000" y="2792870"/>
            <a:ext cx="1676400" cy="149808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AA24E0-35D8-42E1-A8E4-F2C85581FF2B}"/>
              </a:ext>
            </a:extLst>
          </p:cNvPr>
          <p:cNvSpPr txBox="1"/>
          <p:nvPr/>
        </p:nvSpPr>
        <p:spPr>
          <a:xfrm>
            <a:off x="1676400" y="2792870"/>
            <a:ext cx="2667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10 km smoothing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0D7E26-624B-49EB-A1CD-6966C886D24D}"/>
              </a:ext>
            </a:extLst>
          </p:cNvPr>
          <p:cNvSpPr txBox="1"/>
          <p:nvPr/>
        </p:nvSpPr>
        <p:spPr>
          <a:xfrm>
            <a:off x="10404764" y="2792870"/>
            <a:ext cx="2667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20 km smoothing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4E7B27-213D-41C4-B1F0-6B99E5A28BF2}"/>
              </a:ext>
            </a:extLst>
          </p:cNvPr>
          <p:cNvSpPr txBox="1"/>
          <p:nvPr/>
        </p:nvSpPr>
        <p:spPr>
          <a:xfrm>
            <a:off x="5791200" y="2239234"/>
            <a:ext cx="32909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err="1"/>
              <a:t>Wavefront</a:t>
            </a:r>
            <a:r>
              <a:rPr lang="en-US" sz="2400" dirty="0"/>
              <a:t> encounters smoothed region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78E0DA-5D22-4679-9371-E4D7FA1EB157}"/>
              </a:ext>
            </a:extLst>
          </p:cNvPr>
          <p:cNvSpPr txBox="1"/>
          <p:nvPr/>
        </p:nvSpPr>
        <p:spPr>
          <a:xfrm>
            <a:off x="5791200" y="4843682"/>
            <a:ext cx="327659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20 km smoothing shows reduced refraction effects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6F2198-9C89-4C46-B605-D4ADCA27A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/>
          <a:p>
            <a:r>
              <a:rPr lang="en-US" dirty="0"/>
              <a:t>Performed forward sims across model interface: decided on 20 km</a:t>
            </a:r>
          </a:p>
        </p:txBody>
      </p:sp>
    </p:spTree>
    <p:extLst>
      <p:ext uri="{BB962C8B-B14F-4D97-AF65-F5344CB8AC3E}">
        <p14:creationId xmlns:p14="http://schemas.microsoft.com/office/powerpoint/2010/main" val="38316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1C28-0620-4AE9-A402-728F3E8D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49" y="76200"/>
            <a:ext cx="13902505" cy="767714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Comparisons with Study 17.3 (Central CA)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BB4293-20D8-4F8C-BA7C-C45E2BE62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9" y="990600"/>
            <a:ext cx="4003951" cy="333662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AC9FD-9BC3-430F-BDDA-9FB915B7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AAAC8-B44D-4E5C-92D0-DC246C29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1953E-3334-4AFB-8D12-BB1DD0B7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10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91FC2-D4D6-4EAE-8D33-DB57C6498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850309"/>
            <a:ext cx="6238052" cy="6464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72D264-86CB-47AF-9274-2FA54DBEE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8" y="4419600"/>
            <a:ext cx="41148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8DF2B0-751E-4662-AB40-B644EC8CC8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r="7193"/>
          <a:stretch/>
        </p:blipFill>
        <p:spPr>
          <a:xfrm>
            <a:off x="4495800" y="838200"/>
            <a:ext cx="3071262" cy="18122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392CFC-DDB9-416B-A17D-F1D6C8662E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r="7738" b="4762"/>
          <a:stretch/>
        </p:blipFill>
        <p:spPr>
          <a:xfrm>
            <a:off x="4495800" y="2574242"/>
            <a:ext cx="3098387" cy="1752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C4812A-E1B7-4AC2-96EE-3FD3A98768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r="8333"/>
          <a:stretch/>
        </p:blipFill>
        <p:spPr>
          <a:xfrm>
            <a:off x="4495800" y="4326842"/>
            <a:ext cx="3060287" cy="1876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D4D766-5A8C-416A-8823-C6E1EF8242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8334" b="5953"/>
          <a:stretch/>
        </p:blipFill>
        <p:spPr>
          <a:xfrm>
            <a:off x="4495800" y="6072365"/>
            <a:ext cx="3110263" cy="1780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0A439A-A3E6-48E6-B274-D219A37E911B}"/>
              </a:ext>
            </a:extLst>
          </p:cNvPr>
          <p:cNvSpPr txBox="1"/>
          <p:nvPr/>
        </p:nvSpPr>
        <p:spPr>
          <a:xfrm>
            <a:off x="7620000" y="7310199"/>
            <a:ext cx="699156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B050"/>
                </a:solidFill>
              </a:rPr>
              <a:t>Green</a:t>
            </a:r>
            <a:r>
              <a:rPr lang="en-US" sz="1700" dirty="0"/>
              <a:t>: USGS Bay Area  </a:t>
            </a:r>
            <a:r>
              <a:rPr lang="en-US" sz="1700" dirty="0">
                <a:solidFill>
                  <a:srgbClr val="006600"/>
                </a:solidFill>
              </a:rPr>
              <a:t>Dark Green</a:t>
            </a:r>
            <a:r>
              <a:rPr lang="en-US" sz="1700" dirty="0"/>
              <a:t>: USGS Bay Area, high-res</a:t>
            </a:r>
          </a:p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Blue</a:t>
            </a:r>
            <a:r>
              <a:rPr lang="en-US" sz="1700" dirty="0"/>
              <a:t>: CCA-06  </a:t>
            </a:r>
            <a:r>
              <a:rPr lang="en-US" sz="17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Red</a:t>
            </a:r>
            <a:r>
              <a:rPr lang="en-US" sz="1700" dirty="0"/>
              <a:t>: CVM-S4.26</a:t>
            </a:r>
          </a:p>
        </p:txBody>
      </p:sp>
    </p:spTree>
    <p:extLst>
      <p:ext uri="{BB962C8B-B14F-4D97-AF65-F5344CB8AC3E}">
        <p14:creationId xmlns:p14="http://schemas.microsoft.com/office/powerpoint/2010/main" val="103950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23DB-2A7F-48A9-9AD8-EAEC0506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18.8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394A-06FE-4BDC-A946-2E1309D9C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1.0 Hz deterministic</a:t>
            </a:r>
          </a:p>
          <a:p>
            <a:pPr lvl="1"/>
            <a:r>
              <a:rPr lang="en-US" dirty="0"/>
              <a:t>100 m grid spacing </a:t>
            </a:r>
          </a:p>
          <a:p>
            <a:pPr lvl="1"/>
            <a:r>
              <a:rPr lang="en-US" dirty="0"/>
              <a:t>50 km depth (no difference with 80 km depth)</a:t>
            </a:r>
          </a:p>
          <a:p>
            <a:pPr lvl="1"/>
            <a:r>
              <a:rPr lang="en-US" dirty="0"/>
              <a:t>Volumes range from 6 – 25 billion points (210 x 550 km to 450 x 1120 km)</a:t>
            </a:r>
          </a:p>
          <a:p>
            <a:pPr lvl="1"/>
            <a:r>
              <a:rPr lang="en-US" dirty="0" err="1"/>
              <a:t>dt</a:t>
            </a:r>
            <a:r>
              <a:rPr lang="en-US" dirty="0"/>
              <a:t> = 0.005 sec</a:t>
            </a:r>
          </a:p>
          <a:p>
            <a:pPr lvl="1"/>
            <a:r>
              <a:rPr lang="en-US" dirty="0"/>
              <a:t>SGT </a:t>
            </a:r>
            <a:r>
              <a:rPr lang="en-US" dirty="0" err="1"/>
              <a:t>nt</a:t>
            </a:r>
            <a:r>
              <a:rPr lang="en-US" dirty="0"/>
              <a:t> = 40000 timesteps (200 sec)</a:t>
            </a:r>
          </a:p>
          <a:p>
            <a:pPr lvl="1"/>
            <a:r>
              <a:rPr lang="en-US" dirty="0"/>
              <a:t>Seismogram </a:t>
            </a:r>
            <a:r>
              <a:rPr lang="en-US" dirty="0" err="1"/>
              <a:t>nt</a:t>
            </a:r>
            <a:r>
              <a:rPr lang="en-US" dirty="0"/>
              <a:t> = 8000 timesteps (400 sec)</a:t>
            </a:r>
          </a:p>
          <a:p>
            <a:r>
              <a:rPr lang="en-US" dirty="0"/>
              <a:t>Source filtered at 2.0 Hz</a:t>
            </a:r>
          </a:p>
          <a:p>
            <a:r>
              <a:rPr lang="en-US" dirty="0"/>
              <a:t>UCERF 2 ERF</a:t>
            </a:r>
          </a:p>
          <a:p>
            <a:pPr lvl="1"/>
            <a:r>
              <a:rPr lang="en-US" dirty="0"/>
              <a:t>200 m rupture grid point spacing</a:t>
            </a:r>
          </a:p>
          <a:p>
            <a:r>
              <a:rPr lang="en-US" dirty="0"/>
              <a:t>Graves and </a:t>
            </a:r>
            <a:r>
              <a:rPr lang="en-US" dirty="0" err="1"/>
              <a:t>Pitarka</a:t>
            </a:r>
            <a:r>
              <a:rPr lang="en-US" dirty="0"/>
              <a:t> (2014) rupture variations</a:t>
            </a:r>
          </a:p>
          <a:p>
            <a:pPr lvl="1"/>
            <a:r>
              <a:rPr lang="en-US" dirty="0"/>
              <a:t>2100 – 4600 UCERF2 ruptures become 130K – 350K rupture variations per site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CA5FA-011F-4387-8FAE-FF797B42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58577-200D-4452-83C0-AB808DCE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60036-0299-4322-9380-1A211B46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161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928F5-A51B-4466-B511-2ABF99F8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Seismicity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D39085-B8E7-44CB-8B7F-E656199CB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/>
        </p:blipFill>
        <p:spPr>
          <a:xfrm>
            <a:off x="4038600" y="1059335"/>
            <a:ext cx="5394242" cy="640826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FF762-6BEA-4748-B4E8-58A67EB5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F454E-733C-4C38-A2E3-121A2CD2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B9A1B-4364-4772-8B9E-E4507108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12</a:t>
            </a:fld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3B6A8-E59A-4067-B344-3532A055C1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>
          <a:xfrm>
            <a:off x="9236158" y="1006813"/>
            <a:ext cx="5394242" cy="6353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63445D-7C86-457C-A225-FB553A6EF8C3}"/>
              </a:ext>
            </a:extLst>
          </p:cNvPr>
          <p:cNvSpPr txBox="1"/>
          <p:nvPr/>
        </p:nvSpPr>
        <p:spPr>
          <a:xfrm>
            <a:off x="6735721" y="7291743"/>
            <a:ext cx="5715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exclude / include for UCERF 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B187F84-0E4A-418A-92E0-2DE4B077B504}"/>
              </a:ext>
            </a:extLst>
          </p:cNvPr>
          <p:cNvSpPr txBox="1">
            <a:spLocks/>
          </p:cNvSpPr>
          <p:nvPr/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Contributions of</a:t>
            </a:r>
            <a:br>
              <a:rPr lang="en-US" dirty="0"/>
            </a:br>
            <a:r>
              <a:rPr lang="en-US" dirty="0"/>
              <a:t>up to ~10%</a:t>
            </a:r>
          </a:p>
          <a:p>
            <a:r>
              <a:rPr lang="en-US" dirty="0"/>
              <a:t>We will add</a:t>
            </a:r>
            <a:br>
              <a:rPr lang="en-US" dirty="0"/>
            </a:br>
            <a:r>
              <a:rPr lang="en-US" dirty="0"/>
              <a:t>background</a:t>
            </a:r>
            <a:br>
              <a:rPr lang="en-US" dirty="0"/>
            </a:br>
            <a:r>
              <a:rPr lang="en-US" dirty="0"/>
              <a:t>seismicity after</a:t>
            </a:r>
            <a:br>
              <a:rPr lang="en-US" dirty="0"/>
            </a:br>
            <a:r>
              <a:rPr lang="en-US" dirty="0"/>
              <a:t>the study is</a:t>
            </a:r>
            <a:br>
              <a:rPr lang="en-US" dirty="0"/>
            </a:br>
            <a:r>
              <a:rPr lang="en-US" dirty="0"/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423446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B6CF-1F4E-4ECE-9D03-F29062D0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Site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457-27D3-4418-8AB0-EA2BDAFF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/>
          <a:p>
            <a:pPr marL="9527" indent="0">
              <a:buNone/>
            </a:pPr>
            <a:r>
              <a:rPr lang="en-US" dirty="0"/>
              <a:t>Full study is 869 sites.  Proposed execution order is:</a:t>
            </a:r>
          </a:p>
          <a:p>
            <a:pPr marL="523877" indent="-514350">
              <a:buFont typeface="+mj-lt"/>
              <a:buAutoNum type="arabicPeriod"/>
            </a:pPr>
            <a:r>
              <a:rPr lang="en-US" dirty="0"/>
              <a:t>32 Overlapping sites</a:t>
            </a:r>
          </a:p>
          <a:p>
            <a:pPr marL="523877" indent="-514350">
              <a:buFont typeface="+mj-lt"/>
              <a:buAutoNum type="arabicPeriod"/>
            </a:pPr>
            <a:r>
              <a:rPr lang="en-US" dirty="0"/>
              <a:t>46 PG&amp;E sites</a:t>
            </a:r>
          </a:p>
          <a:p>
            <a:pPr marL="523877" indent="-514350">
              <a:buFont typeface="+mj-lt"/>
              <a:buAutoNum type="arabicPeriod"/>
            </a:pPr>
            <a:r>
              <a:rPr lang="en-US" dirty="0"/>
              <a:t>136 CISN stations</a:t>
            </a:r>
          </a:p>
          <a:p>
            <a:pPr marL="523877" indent="-514350">
              <a:buFont typeface="+mj-lt"/>
              <a:buAutoNum type="arabicPeriod"/>
            </a:pPr>
            <a:r>
              <a:rPr lang="en-US" dirty="0"/>
              <a:t>571 grid sites</a:t>
            </a:r>
          </a:p>
          <a:p>
            <a:pPr marL="523877" indent="-514350">
              <a:buFont typeface="+mj-lt"/>
              <a:buAutoNum type="arabicPeriod"/>
            </a:pPr>
            <a:r>
              <a:rPr lang="en-US" dirty="0"/>
              <a:t>74 Cities</a:t>
            </a:r>
          </a:p>
          <a:p>
            <a:pPr marL="523877" indent="-514350">
              <a:buFont typeface="+mj-lt"/>
              <a:buAutoNum type="arabicPeriod"/>
            </a:pPr>
            <a:r>
              <a:rPr lang="en-US" dirty="0"/>
              <a:t>10 Missions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6B0A4-6DA4-4CC3-9636-6EFE2573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761D8-D6B2-4B12-9CE7-848F69F1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2E387-6635-49A6-88E8-4311A11F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242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8655-0752-4CF4-8846-4DDFE822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BCC36-FF41-4002-8CB2-2D310D60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Goals are to minimize </a:t>
            </a:r>
            <a:r>
              <a:rPr lang="en-US" dirty="0" err="1"/>
              <a:t>makespan</a:t>
            </a:r>
            <a:r>
              <a:rPr lang="en-US" dirty="0"/>
              <a:t> and human involvement</a:t>
            </a:r>
          </a:p>
          <a:p>
            <a:r>
              <a:rPr lang="en-US" dirty="0"/>
              <a:t>SGTs: 75% Blue Waters, 25% Titan</a:t>
            </a:r>
          </a:p>
          <a:p>
            <a:pPr lvl="1"/>
            <a:r>
              <a:rPr lang="en-US" dirty="0"/>
              <a:t>1.2M node-</a:t>
            </a:r>
            <a:r>
              <a:rPr lang="en-US" dirty="0" err="1"/>
              <a:t>hrs</a:t>
            </a:r>
            <a:r>
              <a:rPr lang="en-US" dirty="0"/>
              <a:t> on Blue Waters</a:t>
            </a:r>
          </a:p>
          <a:p>
            <a:pPr lvl="1"/>
            <a:r>
              <a:rPr lang="en-US" dirty="0"/>
              <a:t>12.5M SUs on Titan</a:t>
            </a:r>
          </a:p>
          <a:p>
            <a:r>
              <a:rPr lang="en-US" dirty="0"/>
              <a:t>Post-processing: 75% Blue Waters, 25% Titan</a:t>
            </a:r>
          </a:p>
          <a:p>
            <a:pPr lvl="1"/>
            <a:r>
              <a:rPr lang="en-US" dirty="0"/>
              <a:t>600K node-</a:t>
            </a:r>
            <a:r>
              <a:rPr lang="en-US" dirty="0" err="1"/>
              <a:t>hrs</a:t>
            </a:r>
            <a:r>
              <a:rPr lang="en-US" dirty="0"/>
              <a:t> on Blue Waters</a:t>
            </a:r>
          </a:p>
          <a:p>
            <a:pPr lvl="1"/>
            <a:r>
              <a:rPr lang="en-US" dirty="0"/>
              <a:t>12.6M SUs on Titan</a:t>
            </a:r>
          </a:p>
          <a:p>
            <a:r>
              <a:rPr lang="en-US" dirty="0"/>
              <a:t>Total of 1.8M node-</a:t>
            </a:r>
            <a:r>
              <a:rPr lang="en-US" dirty="0" err="1"/>
              <a:t>hrs</a:t>
            </a:r>
            <a:r>
              <a:rPr lang="en-US" dirty="0"/>
              <a:t> on BW, 25.1M SUs on Titan</a:t>
            </a:r>
          </a:p>
          <a:p>
            <a:pPr lvl="1"/>
            <a:r>
              <a:rPr lang="en-US" dirty="0"/>
              <a:t>BW has 6.98M node-</a:t>
            </a:r>
            <a:r>
              <a:rPr lang="en-US" dirty="0" err="1"/>
              <a:t>hrs</a:t>
            </a:r>
            <a:endParaRPr lang="en-US" dirty="0"/>
          </a:p>
          <a:p>
            <a:pPr lvl="1"/>
            <a:r>
              <a:rPr lang="en-US" dirty="0"/>
              <a:t>Titan has 48.5M </a:t>
            </a:r>
            <a:r>
              <a:rPr lang="en-US" dirty="0" err="1"/>
              <a:t>Sus</a:t>
            </a:r>
            <a:endParaRPr lang="en-US" dirty="0"/>
          </a:p>
          <a:p>
            <a:r>
              <a:rPr lang="en-US" dirty="0"/>
              <a:t>May adjust percentages depending on throughput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B7025-53F2-4A2A-A35C-8A5AFED6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48CCF-790E-472C-9CB8-99C79C58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90E2D-790D-46DA-A699-8EB55BD5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353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F8C0-3513-4940-BA02-C3516E7B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Storage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E6D7F-009F-4829-B220-F105C3AC5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Titan</a:t>
            </a:r>
          </a:p>
          <a:p>
            <a:pPr lvl="1"/>
            <a:r>
              <a:rPr lang="en-US" dirty="0"/>
              <a:t>Purged: 148 TB temp files + 3 TB output files = 151 TB</a:t>
            </a:r>
          </a:p>
          <a:p>
            <a:r>
              <a:rPr lang="en-US" dirty="0"/>
              <a:t>Blue Waters</a:t>
            </a:r>
          </a:p>
          <a:p>
            <a:pPr lvl="1"/>
            <a:r>
              <a:rPr lang="en-US" dirty="0"/>
              <a:t>Purged: 589 TB temp files + 9 TB output files = 598 TB</a:t>
            </a:r>
          </a:p>
          <a:p>
            <a:r>
              <a:rPr lang="en-US" dirty="0"/>
              <a:t>SCEC</a:t>
            </a:r>
          </a:p>
          <a:p>
            <a:pPr lvl="1"/>
            <a:r>
              <a:rPr lang="en-US" dirty="0"/>
              <a:t>12 TB archived (28 TB free on shared SCEC disks)</a:t>
            </a:r>
          </a:p>
          <a:p>
            <a:pPr lvl="1"/>
            <a:r>
              <a:rPr lang="en-US" dirty="0"/>
              <a:t>1 TB workflow logs</a:t>
            </a:r>
          </a:p>
          <a:p>
            <a:pPr lvl="1"/>
            <a:r>
              <a:rPr lang="en-US" dirty="0"/>
              <a:t>360 GB database entries (2.0 TB free on moment.usc.edu disks)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ACBB4-099B-4FDF-A1F3-4DB30DC8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C08B8-CB0E-4DE7-9C7E-E0862BD7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20F25-2518-4777-A29E-CBFDF062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51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CB6E-B756-4D8C-A186-F8EBC71E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Estimated 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4F02-247E-43AF-A73A-21EB03D7F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Dependent on BW GPU throughput</a:t>
            </a:r>
          </a:p>
          <a:p>
            <a:r>
              <a:rPr lang="en-US" dirty="0"/>
              <a:t>To complete in 4 weeks before BW allocation expires, must achieve 80% higher usage than during Study 15.4</a:t>
            </a:r>
          </a:p>
          <a:p>
            <a:r>
              <a:rPr lang="en-US" dirty="0"/>
              <a:t>Planning to request XE and XK reservations and quota increase on Blue Waters</a:t>
            </a:r>
          </a:p>
          <a:p>
            <a:r>
              <a:rPr lang="en-US" dirty="0"/>
              <a:t>Planning to request queue changes on Titan for higher throughput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55DB5-B1DC-4BEE-8515-A1EB269F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7761B-6355-4AEA-BF18-CFB59F0C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6F341-9487-4BCE-B5A5-2A4D010C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5824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AAEE-D132-45AD-B54B-393C70D6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A919-5706-4019-AEA2-377650E39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/>
              <a:t>SCEC Staff</a:t>
            </a:r>
          </a:p>
          <a:p>
            <a:pPr lvl="1"/>
            <a:r>
              <a:rPr lang="en-US" dirty="0"/>
              <a:t>Scott Callaghan</a:t>
            </a:r>
          </a:p>
          <a:p>
            <a:pPr lvl="1"/>
            <a:r>
              <a:rPr lang="en-US" dirty="0"/>
              <a:t>Phil </a:t>
            </a:r>
            <a:r>
              <a:rPr lang="en-US" dirty="0" err="1"/>
              <a:t>Maechling</a:t>
            </a:r>
            <a:endParaRPr lang="en-US" dirty="0"/>
          </a:p>
          <a:p>
            <a:pPr lvl="1"/>
            <a:r>
              <a:rPr lang="en-US" dirty="0"/>
              <a:t>Christine Goulet</a:t>
            </a:r>
          </a:p>
          <a:p>
            <a:pPr lvl="1"/>
            <a:r>
              <a:rPr lang="en-US" dirty="0"/>
              <a:t>Mei-Hui Su</a:t>
            </a:r>
          </a:p>
          <a:p>
            <a:pPr lvl="1"/>
            <a:r>
              <a:rPr lang="en-US" dirty="0"/>
              <a:t>Kevin Milner </a:t>
            </a:r>
          </a:p>
          <a:p>
            <a:pPr lvl="1"/>
            <a:r>
              <a:rPr lang="en-US" dirty="0"/>
              <a:t>John Yu</a:t>
            </a:r>
          </a:p>
          <a:p>
            <a:r>
              <a:rPr lang="en-US" dirty="0"/>
              <a:t>Science review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Vidale</a:t>
            </a:r>
            <a:endParaRPr lang="en-US" dirty="0"/>
          </a:p>
          <a:p>
            <a:pPr lvl="1"/>
            <a:r>
              <a:rPr lang="en-US" dirty="0"/>
              <a:t>Tom Jordan</a:t>
            </a:r>
          </a:p>
          <a:p>
            <a:pPr lvl="1"/>
            <a:r>
              <a:rPr lang="en-US" dirty="0"/>
              <a:t>Rob Graves</a:t>
            </a:r>
          </a:p>
          <a:p>
            <a:pPr lvl="1"/>
            <a:r>
              <a:rPr lang="en-US" dirty="0"/>
              <a:t>Kim Olsen</a:t>
            </a:r>
          </a:p>
          <a:p>
            <a:pPr lvl="1"/>
            <a:r>
              <a:rPr lang="en-US" dirty="0"/>
              <a:t>Brad </a:t>
            </a:r>
            <a:r>
              <a:rPr lang="en-US" dirty="0" err="1"/>
              <a:t>Aagaard</a:t>
            </a:r>
            <a:endParaRPr lang="en-US" dirty="0"/>
          </a:p>
          <a:p>
            <a:r>
              <a:rPr lang="en-US" dirty="0"/>
              <a:t>Pegasus Staff</a:t>
            </a:r>
          </a:p>
          <a:p>
            <a:pPr lvl="1"/>
            <a:r>
              <a:rPr lang="en-US" dirty="0"/>
              <a:t>Karan </a:t>
            </a:r>
            <a:r>
              <a:rPr lang="en-US" dirty="0" err="1"/>
              <a:t>Vahi</a:t>
            </a:r>
            <a:endParaRPr lang="en-US" dirty="0"/>
          </a:p>
          <a:p>
            <a:pPr lvl="1"/>
            <a:r>
              <a:rPr lang="en-US" dirty="0"/>
              <a:t>Mats </a:t>
            </a:r>
            <a:r>
              <a:rPr lang="en-US" dirty="0" err="1"/>
              <a:t>Rynge</a:t>
            </a:r>
            <a:endParaRPr lang="en-US" dirty="0"/>
          </a:p>
          <a:p>
            <a:r>
              <a:rPr lang="en-US" dirty="0"/>
              <a:t>NCSA Staff</a:t>
            </a:r>
          </a:p>
          <a:p>
            <a:pPr lvl="1"/>
            <a:r>
              <a:rPr lang="en-US" dirty="0"/>
              <a:t>Tim Bouvet</a:t>
            </a:r>
          </a:p>
          <a:p>
            <a:pPr lvl="1"/>
            <a:r>
              <a:rPr lang="en-US" dirty="0"/>
              <a:t>Greg Bauer</a:t>
            </a:r>
          </a:p>
          <a:p>
            <a:pPr lvl="1"/>
            <a:r>
              <a:rPr lang="en-US" dirty="0"/>
              <a:t>Galen Arnold</a:t>
            </a:r>
          </a:p>
          <a:p>
            <a:r>
              <a:rPr lang="en-US" dirty="0"/>
              <a:t>OLCF Staff</a:t>
            </a:r>
          </a:p>
          <a:p>
            <a:pPr lvl="1"/>
            <a:r>
              <a:rPr lang="en-US" dirty="0"/>
              <a:t>Judy </a:t>
            </a:r>
            <a:r>
              <a:rPr lang="en-US" dirty="0" err="1"/>
              <a:t>HIll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46C5E-E9FF-48EB-B517-6109C394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B8887-7DAD-4909-871F-E7BB96AC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AFA35-25E6-4995-BFEE-F4FB8CDA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7974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9B6B-F8D9-4673-A01E-7F31B85B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Possible study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31D4B-583C-4A73-B54F-BC4BA30EC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Sites using Vs min = 250 m/s</a:t>
            </a:r>
          </a:p>
          <a:p>
            <a:r>
              <a:rPr lang="en-US" dirty="0"/>
              <a:t>Selected sites with 1D model</a:t>
            </a:r>
          </a:p>
          <a:p>
            <a:r>
              <a:rPr lang="en-US" dirty="0"/>
              <a:t>Selected sites with finer simulation grids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FF201-8840-43B9-8FF8-CB5B60F2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9548A-DFA7-4791-B23B-E8155F20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AAF1B-FD30-4E65-AF7D-5E6B88BE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201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181A-D5BD-4F52-83F5-5B02A492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18.8 Scientific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B8574-B0D1-4FEA-B450-1106E617C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</a:t>
            </a:r>
            <a:r>
              <a:rPr lang="en-US" dirty="0" err="1"/>
              <a:t>CyberShake</a:t>
            </a:r>
            <a:r>
              <a:rPr lang="en-US" dirty="0"/>
              <a:t> to the extended Bay Area.</a:t>
            </a:r>
          </a:p>
          <a:p>
            <a:pPr lvl="1"/>
            <a:r>
              <a:rPr lang="en-US" dirty="0"/>
              <a:t>1 Hz</a:t>
            </a:r>
          </a:p>
          <a:p>
            <a:pPr lvl="1"/>
            <a:r>
              <a:rPr lang="en-US" dirty="0"/>
              <a:t>UCERF 2</a:t>
            </a:r>
          </a:p>
          <a:p>
            <a:pPr lvl="1"/>
            <a:r>
              <a:rPr lang="en-US" dirty="0"/>
              <a:t>Graves &amp; </a:t>
            </a:r>
            <a:r>
              <a:rPr lang="en-US" dirty="0" err="1"/>
              <a:t>Pitarka</a:t>
            </a:r>
            <a:r>
              <a:rPr lang="en-US" dirty="0"/>
              <a:t> (2014) rupture generator</a:t>
            </a:r>
          </a:p>
          <a:p>
            <a:r>
              <a:rPr lang="en-US" dirty="0"/>
              <a:t>Calculate </a:t>
            </a:r>
            <a:r>
              <a:rPr lang="en-US" dirty="0" err="1"/>
              <a:t>CyberShake</a:t>
            </a:r>
            <a:r>
              <a:rPr lang="en-US" dirty="0"/>
              <a:t> results with a new combination of velocity models.</a:t>
            </a:r>
          </a:p>
          <a:p>
            <a:pPr lvl="1"/>
            <a:r>
              <a:rPr lang="en-US" dirty="0"/>
              <a:t>USGS Bay Area, CCA-06 + Ely-Jordan GTL, CVM-S4.26.M01</a:t>
            </a:r>
          </a:p>
          <a:p>
            <a:r>
              <a:rPr lang="en-US" dirty="0"/>
              <a:t>Compare Central and Bay Area results at overlapping sites.</a:t>
            </a:r>
          </a:p>
          <a:p>
            <a:r>
              <a:rPr lang="en-US" dirty="0"/>
              <a:t>Include background seismicity contributions in final hazard estimates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E4387-9B75-44F8-A05C-314A29C5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40C93-FC6D-4E21-966E-B808DEB4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EE3B-24B7-4D78-B7EC-915480C4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2217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D699-7D74-43B7-B47A-7F6CAC71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18.8 Notables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7966-8A51-4219-AE9C-C4E175F3D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Bay Area </a:t>
            </a:r>
            <a:r>
              <a:rPr lang="en-US" dirty="0" err="1"/>
              <a:t>CyberShake</a:t>
            </a:r>
            <a:r>
              <a:rPr lang="en-US" dirty="0"/>
              <a:t> calculation</a:t>
            </a:r>
          </a:p>
          <a:p>
            <a:r>
              <a:rPr lang="en-US" dirty="0"/>
              <a:t>First study with Ely-Jordan GTL applied</a:t>
            </a:r>
          </a:p>
          <a:p>
            <a:r>
              <a:rPr lang="en-US" dirty="0"/>
              <a:t>Computationally largest study to date</a:t>
            </a:r>
          </a:p>
          <a:p>
            <a:r>
              <a:rPr lang="en-US" dirty="0"/>
              <a:t>Largest number of sites per map</a:t>
            </a:r>
          </a:p>
          <a:p>
            <a:r>
              <a:rPr lang="en-US" dirty="0"/>
              <a:t>First study with Wills (2015) Vs30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05CFF-C81D-436B-B366-A8CC5A97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C2994-8E61-4406-B9F4-138B6E8A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FCE26-7E55-4A8F-9E8E-57F71EF5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8162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03F3-5736-4D2D-9A58-E56541F0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Science to-dos 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3AFF3-9A05-4EBD-945B-91C99535F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a few sites on Blue Waters and compare with Titan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41639-A8DF-4C57-BECF-A56FE423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BF7A-72C9-49E5-9AAA-5A2E7230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91F05-D101-4C17-B524-1B9BB879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3823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C4C6-DB4D-4EF0-8513-61B231ED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509B4-E6E3-44B8-B145-80BF49F78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 throughput on Blue Waters</a:t>
            </a:r>
          </a:p>
          <a:p>
            <a:r>
              <a:rPr lang="en-US" dirty="0"/>
              <a:t>Blue Waters allocation expiration</a:t>
            </a:r>
          </a:p>
          <a:p>
            <a:pPr lvl="1"/>
            <a:r>
              <a:rPr lang="en-US" dirty="0"/>
              <a:t>Can request extension of the smaller of 5% or 300K node hours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4B21B-F979-4C6D-9420-5FF29499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6E42-CEF9-4DAD-9E68-0E8FD8BC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3795D-6250-478F-9BA8-A38CD4471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810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A78F-DCE7-4FC1-91F2-CE8DFCC0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3223D-DAA8-4C62-A5B8-B2AD08794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comparison curves on Blue Waters for verification</a:t>
            </a:r>
          </a:p>
          <a:p>
            <a:r>
              <a:rPr lang="en-US" dirty="0"/>
              <a:t>Have calls with OLCF and NCSA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55B67-4CEC-4EEF-A5D0-20CB3A5B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C3F28-0AE2-4156-8498-0EA565FE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6F477-7D2B-40C3-BAEB-288AD3FF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7637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F57E-F76C-479F-A2EC-37659962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 for your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C61B7-41D6-40A2-B27A-83CBA3C9A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34607-B91E-424B-970E-3C17E3CF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E55D1-95A2-4264-8C94-ECB1A709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4D711-DD6F-4327-BA8E-7F482CB5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622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F4F0-3905-4E45-A8A3-5F5AC1AA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21536-ECC6-45AD-A78F-BF39000E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7865651" cy="6492240"/>
          </a:xfrm>
        </p:spPr>
        <p:txBody>
          <a:bodyPr/>
          <a:lstStyle/>
          <a:p>
            <a:r>
              <a:rPr lang="en-US" dirty="0"/>
              <a:t>Region (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orange</a:t>
            </a:r>
            <a:r>
              <a:rPr lang="en-US" dirty="0"/>
              <a:t>) selected to continue </a:t>
            </a:r>
            <a:r>
              <a:rPr lang="en-US" dirty="0" err="1"/>
              <a:t>CyberShake</a:t>
            </a:r>
            <a:r>
              <a:rPr lang="en-US" dirty="0"/>
              <a:t> up the coast</a:t>
            </a:r>
          </a:p>
          <a:p>
            <a:r>
              <a:rPr lang="en-US" dirty="0"/>
              <a:t>180 x 390 km, 27 degrees</a:t>
            </a:r>
          </a:p>
          <a:p>
            <a:r>
              <a:rPr lang="en-US" dirty="0"/>
              <a:t>Largest region so far</a:t>
            </a:r>
          </a:p>
          <a:p>
            <a:r>
              <a:rPr lang="en-US" dirty="0"/>
              <a:t>Overlap with Study 17.3 region for comparisons</a:t>
            </a:r>
          </a:p>
          <a:p>
            <a:r>
              <a:rPr lang="en-US" dirty="0"/>
              <a:t>Sites fall within both CCA-06 and USGS Bay Area velocity models (detailed velocity model discussion to follow)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36D8-5A86-4D2B-BAC7-7ED8A355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49EAA-40B0-4D76-8B0E-C29A7EB9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9DC53-5F2E-4CCA-A02E-53F49892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C953D-10C0-4D05-B881-C0D47F8C3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1126388"/>
            <a:ext cx="6067378" cy="663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0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E7C5-204F-4284-B5EB-5C4872CE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</p:spPr>
        <p:txBody>
          <a:bodyPr>
            <a:normAutofit fontScale="90000"/>
          </a:bodyPr>
          <a:lstStyle/>
          <a:p>
            <a:r>
              <a:rPr lang="en-US" dirty="0"/>
              <a:t>869 Proposed Study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0E6B-B494-45FE-A8B0-2B4E10257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188720"/>
            <a:ext cx="5438775" cy="64922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10 km spacing (purple)</a:t>
            </a:r>
          </a:p>
          <a:p>
            <a:r>
              <a:rPr lang="en-US" dirty="0"/>
              <a:t>5 km spacing for greater shore density (green)</a:t>
            </a:r>
          </a:p>
          <a:p>
            <a:r>
              <a:rPr lang="en-US" dirty="0"/>
              <a:t>CISN stations (orange)</a:t>
            </a:r>
          </a:p>
          <a:p>
            <a:r>
              <a:rPr lang="en-US" dirty="0"/>
              <a:t>PG&amp;E sites (pink)</a:t>
            </a:r>
          </a:p>
          <a:p>
            <a:r>
              <a:rPr lang="en-US" dirty="0"/>
              <a:t>Cities (yellow)</a:t>
            </a:r>
          </a:p>
          <a:p>
            <a:r>
              <a:rPr lang="en-US" dirty="0"/>
              <a:t>Decimation applied to reduce overall number</a:t>
            </a:r>
          </a:p>
          <a:p>
            <a:r>
              <a:rPr lang="en-US" dirty="0"/>
              <a:t>32 overlapping sites</a:t>
            </a:r>
          </a:p>
          <a:p>
            <a:r>
              <a:rPr lang="en-US" dirty="0"/>
              <a:t>44% have southern San Andreas events within 200 km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1CD1D-8BB0-4C6A-A4BF-FA3E8A24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B2E26-EB4B-453A-9CAF-325D65E0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F48E5-9F11-4263-9923-6BC6D3E9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1026" name="Picture 2" descr="http://scec.usc.edu/scecwiki/images/1/1a/Study_18_3_sites.png">
            <a:extLst>
              <a:ext uri="{FF2B5EF4-FFF2-40B4-BE49-F238E27FC236}">
                <a16:creationId xmlns:a16="http://schemas.microsoft.com/office/drawing/2014/main" id="{282985FD-326D-4E7C-8436-8DD1271C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177243"/>
            <a:ext cx="8810625" cy="62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6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8C3D-2228-4F33-891C-BBA195A9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18.8 Data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51531-ADBF-4DD3-8EF5-52E0D5D7F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SRF-format rupture descriptions</a:t>
            </a:r>
          </a:p>
          <a:p>
            <a:r>
              <a:rPr lang="en-US" dirty="0"/>
              <a:t>Two-component seismograms (~195 million)</a:t>
            </a:r>
          </a:p>
          <a:p>
            <a:r>
              <a:rPr lang="en-US" dirty="0"/>
              <a:t>Intensity measures</a:t>
            </a:r>
          </a:p>
          <a:p>
            <a:pPr lvl="1"/>
            <a:r>
              <a:rPr lang="en-US" dirty="0"/>
              <a:t>Geometric mean at 44 periods (0.1 – 10 sec): 2, 3, 5, 10 sec stored in DB</a:t>
            </a:r>
          </a:p>
          <a:p>
            <a:pPr lvl="1"/>
            <a:r>
              <a:rPr lang="en-US" dirty="0"/>
              <a:t>RotD50 and RotD100 at 22 periods (1 – 10 sec): 2, 3, 4, 5, 7.5, 10 sec stored in DB</a:t>
            </a:r>
          </a:p>
          <a:p>
            <a:r>
              <a:rPr lang="en-US" dirty="0"/>
              <a:t>Duration metrics</a:t>
            </a:r>
          </a:p>
          <a:p>
            <a:pPr lvl="1"/>
            <a:r>
              <a:rPr lang="en-US" dirty="0"/>
              <a:t>Energy integral, Arias intensity, cumulative absolute velocity</a:t>
            </a:r>
          </a:p>
          <a:p>
            <a:pPr lvl="1"/>
            <a:r>
              <a:rPr lang="en-US" dirty="0"/>
              <a:t>Significant durations (5-75%, 5-95%, 20-80%) for velocity and acceleration</a:t>
            </a:r>
          </a:p>
          <a:p>
            <a:pPr lvl="1"/>
            <a:r>
              <a:rPr lang="en-US" dirty="0"/>
              <a:t>Significant durations (5-75%, 5-95%) for acceleration for X and Y stored in DB</a:t>
            </a:r>
          </a:p>
          <a:p>
            <a:r>
              <a:rPr lang="en-US" dirty="0"/>
              <a:t>Hazard curves for 869 sites</a:t>
            </a:r>
          </a:p>
          <a:p>
            <a:pPr lvl="1"/>
            <a:r>
              <a:rPr lang="en-US" dirty="0"/>
              <a:t>RotD100 at 2, 3, 4, 5, 7.5, 10 sec</a:t>
            </a:r>
          </a:p>
          <a:p>
            <a:pPr lvl="1"/>
            <a:r>
              <a:rPr lang="en-US" dirty="0"/>
              <a:t>RotD50 at 2, 3, 4, 5, 7.5, 10 sec</a:t>
            </a:r>
          </a:p>
          <a:p>
            <a:pPr lvl="1"/>
            <a:r>
              <a:rPr lang="en-US" dirty="0"/>
              <a:t>Geometric mean at 2, 3, 5, 10 sec</a:t>
            </a:r>
          </a:p>
          <a:p>
            <a:r>
              <a:rPr lang="en-US" dirty="0"/>
              <a:t>RotD50 hazard maps at 2, 3, 5, 7.5, and 10 sec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8B59C-8977-4638-A0FF-AF730966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7798B-88CE-461C-BA4B-59B89EB0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416C1-5332-47FC-8FF3-3B3CBB30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100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1643-AE89-4894-84D5-6FCC9924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</p:spPr>
        <p:txBody>
          <a:bodyPr>
            <a:normAutofit fontScale="90000"/>
          </a:bodyPr>
          <a:lstStyle/>
          <a:p>
            <a:r>
              <a:rPr lang="en-US" dirty="0"/>
              <a:t>Velocity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241E-4AA1-4A4E-8BE2-BCD0B997B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8246651" cy="6492240"/>
          </a:xfrm>
        </p:spPr>
        <p:txBody>
          <a:bodyPr/>
          <a:lstStyle/>
          <a:p>
            <a:r>
              <a:rPr lang="en-US" dirty="0"/>
              <a:t>Simulation region for some sites extends beyond any one model</a:t>
            </a:r>
          </a:p>
          <a:p>
            <a:pPr lvl="1"/>
            <a:r>
              <a:rPr lang="en-US" dirty="0"/>
              <a:t>Angle adjusted from 55 to 30 degrees</a:t>
            </a:r>
          </a:p>
          <a:p>
            <a:r>
              <a:rPr lang="en-US" dirty="0"/>
              <a:t>Tiling required: order is</a:t>
            </a:r>
          </a:p>
          <a:p>
            <a:pPr marL="794431" lvl="1" indent="-514350">
              <a:buFont typeface="+mj-lt"/>
              <a:buAutoNum type="arabicPeriod"/>
            </a:pPr>
            <a:r>
              <a:rPr lang="en-US" dirty="0"/>
              <a:t>CCA-06 model + Ely GTL</a:t>
            </a:r>
          </a:p>
          <a:p>
            <a:pPr marL="794431" lvl="1" indent="-514350">
              <a:buFont typeface="+mj-lt"/>
              <a:buAutoNum type="arabicPeriod"/>
            </a:pPr>
            <a:r>
              <a:rPr lang="en-US" dirty="0"/>
              <a:t>USGS Bay Area (includes high-res)</a:t>
            </a:r>
          </a:p>
          <a:p>
            <a:pPr marL="794431" lvl="1" indent="-514350">
              <a:buFont typeface="+mj-lt"/>
              <a:buAutoNum type="arabicPeriod"/>
            </a:pPr>
            <a:r>
              <a:rPr lang="en-US" dirty="0"/>
              <a:t>CVM-S4.26.M01</a:t>
            </a:r>
          </a:p>
          <a:p>
            <a:pPr marL="287338" indent="-287338"/>
            <a:r>
              <a:rPr lang="en-US" dirty="0"/>
              <a:t>Great Valley basins better represented in CCA-06</a:t>
            </a:r>
          </a:p>
          <a:p>
            <a:pPr marL="287338" indent="-287338"/>
            <a:r>
              <a:rPr lang="en-US" dirty="0"/>
              <a:t>Minimum Vs = 500 m/s</a:t>
            </a:r>
          </a:p>
          <a:p>
            <a:pPr marL="287338" indent="-287338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6247C-6BE5-4778-8AA6-DDEC3CA1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9EC8F-2437-4F24-805D-1CF0063A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E0E68-B30F-4258-8F2A-E04BE0E4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E31712-A5E6-4699-A550-F0C61737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990" y="1066800"/>
            <a:ext cx="5651810" cy="6061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B56D6E-B7EF-465F-94BA-7F1E9F8A60AD}"/>
              </a:ext>
            </a:extLst>
          </p:cNvPr>
          <p:cNvSpPr txBox="1"/>
          <p:nvPr/>
        </p:nvSpPr>
        <p:spPr>
          <a:xfrm>
            <a:off x="8019836" y="7126574"/>
            <a:ext cx="6991564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700" dirty="0"/>
              <a:t>White: simulation region</a:t>
            </a:r>
          </a:p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rgbClr val="00B050"/>
                </a:solidFill>
              </a:rPr>
              <a:t>Green</a:t>
            </a:r>
            <a:r>
              <a:rPr lang="en-US" sz="1700" dirty="0"/>
              <a:t>: USGS Bay Area  </a:t>
            </a:r>
            <a:r>
              <a:rPr lang="en-US" sz="1700" dirty="0">
                <a:solidFill>
                  <a:srgbClr val="006600"/>
                </a:solidFill>
              </a:rPr>
              <a:t>Dark Green</a:t>
            </a:r>
            <a:r>
              <a:rPr lang="en-US" sz="1700" dirty="0"/>
              <a:t>: USGS Bay Area, high-res</a:t>
            </a:r>
          </a:p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Blue</a:t>
            </a:r>
            <a:r>
              <a:rPr lang="en-US" sz="1700" dirty="0"/>
              <a:t>: CCA-06  </a:t>
            </a:r>
            <a:r>
              <a:rPr lang="en-US" sz="17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Red</a:t>
            </a:r>
            <a:r>
              <a:rPr lang="en-US" sz="1700" dirty="0"/>
              <a:t>: CVM-S4.26</a:t>
            </a:r>
          </a:p>
        </p:txBody>
      </p:sp>
    </p:spTree>
    <p:extLst>
      <p:ext uri="{BB962C8B-B14F-4D97-AF65-F5344CB8AC3E}">
        <p14:creationId xmlns:p14="http://schemas.microsoft.com/office/powerpoint/2010/main" val="250797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118F-A427-451B-8DAD-8C3C8D38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Velocity cross-sections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ADD3C-4EF6-4B30-BB9A-3C097A9C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0390A-B403-4C7E-A277-03F6758D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A4D3-512F-498D-877A-7E49AEFF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E092D-1FCC-4740-B234-2BC0014B631C}"/>
              </a:ext>
            </a:extLst>
          </p:cNvPr>
          <p:cNvSpPr txBox="1"/>
          <p:nvPr/>
        </p:nvSpPr>
        <p:spPr>
          <a:xfrm>
            <a:off x="136989" y="3048000"/>
            <a:ext cx="2667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Surface plot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7195E-C133-454E-A202-D6B54130EDB2}"/>
              </a:ext>
            </a:extLst>
          </p:cNvPr>
          <p:cNvSpPr txBox="1"/>
          <p:nvPr/>
        </p:nvSpPr>
        <p:spPr>
          <a:xfrm>
            <a:off x="136989" y="5791200"/>
            <a:ext cx="2667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Cross-section through star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91EB2-896A-4AE3-AA46-99EF4CDC4DF0}"/>
              </a:ext>
            </a:extLst>
          </p:cNvPr>
          <p:cNvSpPr txBox="1"/>
          <p:nvPr/>
        </p:nvSpPr>
        <p:spPr>
          <a:xfrm>
            <a:off x="3810000" y="1143000"/>
            <a:ext cx="2667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Proposed tiling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6F84AC-4206-4380-9C75-5FC4BFE0AB13}"/>
              </a:ext>
            </a:extLst>
          </p:cNvPr>
          <p:cNvSpPr txBox="1"/>
          <p:nvPr/>
        </p:nvSpPr>
        <p:spPr>
          <a:xfrm>
            <a:off x="9157504" y="1143000"/>
            <a:ext cx="35214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USGS Bay Area first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524A26-4CCB-4C39-8437-A3DA4D177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11613" r="6252" b="160"/>
          <a:stretch/>
        </p:blipFill>
        <p:spPr>
          <a:xfrm>
            <a:off x="2743200" y="1780777"/>
            <a:ext cx="4419600" cy="3326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F87475-B404-4069-B39C-8521324F6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2174" r="6250"/>
          <a:stretch/>
        </p:blipFill>
        <p:spPr>
          <a:xfrm>
            <a:off x="8730074" y="1780777"/>
            <a:ext cx="4376326" cy="32944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8CB3F4-0A26-45BC-A90C-6F99DAF7D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r="4000"/>
          <a:stretch/>
        </p:blipFill>
        <p:spPr>
          <a:xfrm>
            <a:off x="2209800" y="5152718"/>
            <a:ext cx="5257800" cy="26196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1D5A0C-D835-4F74-8B99-DF378338F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3472"/>
          <a:stretch/>
        </p:blipFill>
        <p:spPr>
          <a:xfrm>
            <a:off x="8153400" y="5144055"/>
            <a:ext cx="5257800" cy="26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91DD442-217B-43D1-B57B-F63DD3454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76600"/>
            <a:ext cx="3962400" cy="3962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D0ECA5-E4D3-4D0A-8FCF-D16D562BF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90" y="0"/>
            <a:ext cx="3962401" cy="3962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C264DF-6F85-4D0C-8EE2-283C52896D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08" y="76200"/>
            <a:ext cx="3753492" cy="375349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8129D1-F53B-42B9-A8FB-FD2A438E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6" y="67262"/>
            <a:ext cx="3753492" cy="375349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DCEB3-4168-4667-B2DB-F6132CA7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69818-F6FA-47EF-9E6C-C6CDFBB8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F8128-0107-4CAE-A831-687B730F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7</a:t>
            </a:fld>
            <a:endParaRPr lang="uk-U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4C1C82-C449-4BAF-B6DE-D32854270F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r="5795"/>
          <a:stretch/>
        </p:blipFill>
        <p:spPr>
          <a:xfrm>
            <a:off x="7587761" y="3875400"/>
            <a:ext cx="3640608" cy="3363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975FB4-AC8D-4B79-AE99-08542B8C916D}"/>
              </a:ext>
            </a:extLst>
          </p:cNvPr>
          <p:cNvSpPr txBox="1"/>
          <p:nvPr/>
        </p:nvSpPr>
        <p:spPr>
          <a:xfrm>
            <a:off x="1110459" y="123770"/>
            <a:ext cx="2362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Vs at depth=0m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76446B-1EED-421C-A9AD-45BFD0B5249C}"/>
              </a:ext>
            </a:extLst>
          </p:cNvPr>
          <p:cNvSpPr txBox="1"/>
          <p:nvPr/>
        </p:nvSpPr>
        <p:spPr>
          <a:xfrm>
            <a:off x="5698018" y="157128"/>
            <a:ext cx="27601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Vs at depth=100m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107968-BB23-4FBC-AB13-B6D5C78FC79F}"/>
              </a:ext>
            </a:extLst>
          </p:cNvPr>
          <p:cNvSpPr txBox="1"/>
          <p:nvPr/>
        </p:nvSpPr>
        <p:spPr>
          <a:xfrm>
            <a:off x="10711296" y="157128"/>
            <a:ext cx="27601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Vs at depth=500m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878C00-2190-4EBF-8C59-D1AE0B72C190}"/>
              </a:ext>
            </a:extLst>
          </p:cNvPr>
          <p:cNvSpPr txBox="1"/>
          <p:nvPr/>
        </p:nvSpPr>
        <p:spPr>
          <a:xfrm>
            <a:off x="4076813" y="7338172"/>
            <a:ext cx="8379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Z1.0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6A52EC-EA54-4618-953B-EEF770D630A8}"/>
              </a:ext>
            </a:extLst>
          </p:cNvPr>
          <p:cNvSpPr txBox="1"/>
          <p:nvPr/>
        </p:nvSpPr>
        <p:spPr>
          <a:xfrm>
            <a:off x="9169243" y="7324473"/>
            <a:ext cx="8379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Z2.5</a:t>
            </a:r>
          </a:p>
        </p:txBody>
      </p:sp>
    </p:spTree>
    <p:extLst>
      <p:ext uri="{BB962C8B-B14F-4D97-AF65-F5344CB8AC3E}">
        <p14:creationId xmlns:p14="http://schemas.microsoft.com/office/powerpoint/2010/main" val="51130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30449D0-1D44-4F60-8186-54CA8A74D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/>
          <a:stretch/>
        </p:blipFill>
        <p:spPr>
          <a:xfrm>
            <a:off x="62026" y="1468576"/>
            <a:ext cx="7329374" cy="638002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B7A17-E4D2-4318-9BD1-C76365C0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Wills (2015) Vs30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7161A-1D36-471B-B18C-53409807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7/31/2018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C6F0D-9C9C-41D2-8B59-C37BF9F9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5FFE1-988C-4CAD-B734-1E19855E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8</a:t>
            </a:fld>
            <a:endParaRPr lang="uk-U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316A82-447A-4B7B-B42A-42070C85C6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13741" r="5829"/>
          <a:stretch/>
        </p:blipFill>
        <p:spPr>
          <a:xfrm>
            <a:off x="10464533" y="4300652"/>
            <a:ext cx="3733800" cy="35729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F312C7-668C-4478-81F3-F5254198F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/>
          <a:stretch/>
        </p:blipFill>
        <p:spPr>
          <a:xfrm>
            <a:off x="10213489" y="713279"/>
            <a:ext cx="4235889" cy="35702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BF682E-283D-4B1B-99B3-C6D0A904B265}"/>
              </a:ext>
            </a:extLst>
          </p:cNvPr>
          <p:cNvSpPr txBox="1"/>
          <p:nvPr/>
        </p:nvSpPr>
        <p:spPr>
          <a:xfrm>
            <a:off x="8046244" y="1600874"/>
            <a:ext cx="277415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Surface Vs using Ely-Jordan GTL and Wills (2006)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B52320-FB2B-4A70-B137-7500DEC16920}"/>
              </a:ext>
            </a:extLst>
          </p:cNvPr>
          <p:cNvSpPr txBox="1"/>
          <p:nvPr/>
        </p:nvSpPr>
        <p:spPr>
          <a:xfrm>
            <a:off x="7970044" y="5221372"/>
            <a:ext cx="277415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Surface Vs using Ely-Jordan GTL and Wills (2015)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4A0F6A-CD92-49AD-9F88-E5C33A9BE7FC}"/>
              </a:ext>
            </a:extLst>
          </p:cNvPr>
          <p:cNvSpPr txBox="1"/>
          <p:nvPr/>
        </p:nvSpPr>
        <p:spPr>
          <a:xfrm>
            <a:off x="0" y="1217018"/>
            <a:ext cx="8088015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100" dirty="0"/>
              <a:t>Vs30, using Ely-Jordan GTL and Wills (2015) in CCA-06</a:t>
            </a:r>
          </a:p>
        </p:txBody>
      </p:sp>
    </p:spTree>
    <p:extLst>
      <p:ext uri="{BB962C8B-B14F-4D97-AF65-F5344CB8AC3E}">
        <p14:creationId xmlns:p14="http://schemas.microsoft.com/office/powerpoint/2010/main" val="1070254914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DA6411-895A-4DF5-A580-370C32B8C9B0}">
  <ds:schemaRefs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1167</Words>
  <Application>Microsoft Office PowerPoint</Application>
  <PresentationFormat>Custom</PresentationFormat>
  <Paragraphs>241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Times</vt:lpstr>
      <vt:lpstr>Continental North America 16x9</vt:lpstr>
      <vt:lpstr>CyberShake Study 18.8 Science Readiness Review</vt:lpstr>
      <vt:lpstr>Study 18.8 Scientific Goals</vt:lpstr>
      <vt:lpstr>Study Region</vt:lpstr>
      <vt:lpstr>869 Proposed Study sites</vt:lpstr>
      <vt:lpstr>Study 18.8 Data Products</vt:lpstr>
      <vt:lpstr>Velocity Models</vt:lpstr>
      <vt:lpstr>Velocity cross-sections</vt:lpstr>
      <vt:lpstr>PowerPoint Presentation</vt:lpstr>
      <vt:lpstr>Wills (2015) Vs30</vt:lpstr>
      <vt:lpstr>Smoothing</vt:lpstr>
      <vt:lpstr>Comparisons with Study 17.3 (Central CA)</vt:lpstr>
      <vt:lpstr>Study 18.8 Parameters</vt:lpstr>
      <vt:lpstr>Background Seismicity</vt:lpstr>
      <vt:lpstr>Site order</vt:lpstr>
      <vt:lpstr>Computational Plan</vt:lpstr>
      <vt:lpstr>Storage Requirements</vt:lpstr>
      <vt:lpstr>Estimated Duration</vt:lpstr>
      <vt:lpstr>Staff</vt:lpstr>
      <vt:lpstr>Possible study extensions</vt:lpstr>
      <vt:lpstr>Study 18.8 Notables</vt:lpstr>
      <vt:lpstr>Science to-dos Pending</vt:lpstr>
      <vt:lpstr>Risks</vt:lpstr>
      <vt:lpstr>Action Items</vt:lpstr>
      <vt:lpstr>Thanks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2018-07-31T19:25:29Z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