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</p:sldMasterIdLst>
  <p:notesMasterIdLst>
    <p:notesMasterId r:id="rId54"/>
  </p:notesMasterIdLst>
  <p:sldIdLst>
    <p:sldId id="310" r:id="rId2"/>
    <p:sldId id="394" r:id="rId3"/>
    <p:sldId id="452" r:id="rId4"/>
    <p:sldId id="453" r:id="rId5"/>
    <p:sldId id="395" r:id="rId6"/>
    <p:sldId id="398" r:id="rId7"/>
    <p:sldId id="438" r:id="rId8"/>
    <p:sldId id="366" r:id="rId9"/>
    <p:sldId id="390" r:id="rId10"/>
    <p:sldId id="400" r:id="rId11"/>
    <p:sldId id="391" r:id="rId12"/>
    <p:sldId id="399" r:id="rId13"/>
    <p:sldId id="401" r:id="rId14"/>
    <p:sldId id="402" r:id="rId15"/>
    <p:sldId id="403" r:id="rId16"/>
    <p:sldId id="338" r:id="rId17"/>
    <p:sldId id="392" r:id="rId18"/>
    <p:sldId id="405" r:id="rId19"/>
    <p:sldId id="369" r:id="rId20"/>
    <p:sldId id="408" r:id="rId21"/>
    <p:sldId id="421" r:id="rId22"/>
    <p:sldId id="424" r:id="rId23"/>
    <p:sldId id="427" r:id="rId24"/>
    <p:sldId id="409" r:id="rId25"/>
    <p:sldId id="426" r:id="rId26"/>
    <p:sldId id="428" r:id="rId27"/>
    <p:sldId id="410" r:id="rId28"/>
    <p:sldId id="429" r:id="rId29"/>
    <p:sldId id="430" r:id="rId30"/>
    <p:sldId id="412" r:id="rId31"/>
    <p:sldId id="445" r:id="rId32"/>
    <p:sldId id="415" r:id="rId33"/>
    <p:sldId id="416" r:id="rId34"/>
    <p:sldId id="420" r:id="rId35"/>
    <p:sldId id="419" r:id="rId36"/>
    <p:sldId id="448" r:id="rId37"/>
    <p:sldId id="418" r:id="rId38"/>
    <p:sldId id="435" r:id="rId39"/>
    <p:sldId id="437" r:id="rId40"/>
    <p:sldId id="404" r:id="rId41"/>
    <p:sldId id="397" r:id="rId42"/>
    <p:sldId id="439" r:id="rId43"/>
    <p:sldId id="440" r:id="rId44"/>
    <p:sldId id="441" r:id="rId45"/>
    <p:sldId id="442" r:id="rId46"/>
    <p:sldId id="443" r:id="rId47"/>
    <p:sldId id="444" r:id="rId48"/>
    <p:sldId id="446" r:id="rId49"/>
    <p:sldId id="447" r:id="rId50"/>
    <p:sldId id="449" r:id="rId51"/>
    <p:sldId id="450" r:id="rId52"/>
    <p:sldId id="451" r:id="rId53"/>
  </p:sldIdLst>
  <p:sldSz cx="9144000" cy="6858000" type="screen4x3"/>
  <p:notesSz cx="68580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hilip Maechling" initials="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99FF99"/>
    <a:srgbClr val="006600"/>
    <a:srgbClr val="6699FF"/>
    <a:srgbClr val="CCECFF"/>
    <a:srgbClr val="99CCFF"/>
    <a:srgbClr val="FFFFCC"/>
    <a:srgbClr val="FFFF99"/>
    <a:srgbClr val="005A9E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0" autoAdjust="0"/>
    <p:restoredTop sz="87571" autoAdjust="0"/>
  </p:normalViewPr>
  <p:slideViewPr>
    <p:cSldViewPr>
      <p:cViewPr varScale="1">
        <p:scale>
          <a:sx n="102" d="100"/>
          <a:sy n="102" d="100"/>
        </p:scale>
        <p:origin x="-188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Scott Callaghan\Documents\Summer School 2014\scec-shakeout-comparison.mo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24337"/>
  <ax:ocxPr ax:name="_cy" ax:value="13758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l" defTabSz="928688" eaLnBrk="0" hangingPunct="0"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l" defTabSz="928688" eaLnBrk="0" hangingPunct="0"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fld id="{000E6464-DBE5-4018-B25C-40B10B1D74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251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7054F0-94E9-4EDA-9437-88209DD60917}" type="slidenum">
              <a:rPr lang="en-US"/>
              <a:pPr/>
              <a:t>1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Could be cut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6464-DBE5-4018-B25C-40B10B1D7478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Could be cut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6464-DBE5-4018-B25C-40B10B1D7478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Last week: 245 </a:t>
            </a:r>
            <a:r>
              <a:rPr lang="en-US" dirty="0" err="1" smtClean="0"/>
              <a:t>eq</a:t>
            </a:r>
            <a:r>
              <a:rPr lang="en-US" dirty="0" smtClean="0"/>
              <a:t> M2.5+,</a:t>
            </a:r>
            <a:r>
              <a:rPr lang="en-US" baseline="0" dirty="0" smtClean="0"/>
              <a:t> 105 </a:t>
            </a:r>
            <a:r>
              <a:rPr lang="en-US" baseline="0" dirty="0" err="1" smtClean="0"/>
              <a:t>eq</a:t>
            </a:r>
            <a:r>
              <a:rPr lang="en-US" baseline="0" dirty="0" smtClean="0"/>
              <a:t> M4.5+</a:t>
            </a:r>
          </a:p>
          <a:p>
            <a:r>
              <a:rPr lang="en-US" baseline="0" dirty="0" smtClean="0"/>
              <a:t>About 15 M7+, 1 M8+ per year</a:t>
            </a:r>
          </a:p>
          <a:p>
            <a:r>
              <a:rPr lang="en-US" baseline="0" dirty="0" smtClean="0"/>
              <a:t>1 magnitude point = 10x displacement, 32x energy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6464-DBE5-4018-B25C-40B10B1D747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59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Last week: 245 </a:t>
            </a:r>
            <a:r>
              <a:rPr lang="en-US" dirty="0" err="1" smtClean="0"/>
              <a:t>eq</a:t>
            </a:r>
            <a:r>
              <a:rPr lang="en-US" dirty="0" smtClean="0"/>
              <a:t> M2.5+,</a:t>
            </a:r>
            <a:r>
              <a:rPr lang="en-US" baseline="0" dirty="0" smtClean="0"/>
              <a:t> 105 </a:t>
            </a:r>
            <a:r>
              <a:rPr lang="en-US" baseline="0" dirty="0" err="1" smtClean="0"/>
              <a:t>eq</a:t>
            </a:r>
            <a:r>
              <a:rPr lang="en-US" baseline="0" dirty="0" smtClean="0"/>
              <a:t> M4.5+</a:t>
            </a:r>
          </a:p>
          <a:p>
            <a:r>
              <a:rPr lang="en-US" baseline="0" dirty="0" smtClean="0"/>
              <a:t>About 15 M7+, 1 M8+ per year</a:t>
            </a:r>
          </a:p>
          <a:p>
            <a:r>
              <a:rPr lang="en-US" baseline="0" dirty="0" smtClean="0"/>
              <a:t>1 magnitude point = 10x displacement, 32x energy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6464-DBE5-4018-B25C-40B10B1D747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59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Last week: 245 </a:t>
            </a:r>
            <a:r>
              <a:rPr lang="en-US" dirty="0" err="1" smtClean="0"/>
              <a:t>eq</a:t>
            </a:r>
            <a:r>
              <a:rPr lang="en-US" dirty="0" smtClean="0"/>
              <a:t> M2.5+,</a:t>
            </a:r>
            <a:r>
              <a:rPr lang="en-US" baseline="0" dirty="0" smtClean="0"/>
              <a:t> 105 </a:t>
            </a:r>
            <a:r>
              <a:rPr lang="en-US" baseline="0" dirty="0" err="1" smtClean="0"/>
              <a:t>eq</a:t>
            </a:r>
            <a:r>
              <a:rPr lang="en-US" baseline="0" dirty="0" smtClean="0"/>
              <a:t> M4.5+</a:t>
            </a:r>
          </a:p>
          <a:p>
            <a:r>
              <a:rPr lang="en-US" baseline="0" dirty="0" smtClean="0"/>
              <a:t>About 15 M7+, 1 M8+ per year</a:t>
            </a:r>
          </a:p>
          <a:p>
            <a:r>
              <a:rPr lang="en-US" baseline="0" dirty="0" smtClean="0"/>
              <a:t>1 magnitude point = 10x displacement, 32x energy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6464-DBE5-4018-B25C-40B10B1D747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59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6464-DBE5-4018-B25C-40B10B1D747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Only decomposed</a:t>
            </a:r>
            <a:r>
              <a:rPr lang="en-US" baseline="0" dirty="0" smtClean="0"/>
              <a:t> in X and Y because arrays are fast Z, so it reduces cache misses</a:t>
            </a:r>
            <a:endParaRPr lang="en-US" dirty="0" smtClean="0"/>
          </a:p>
          <a:p>
            <a:r>
              <a:rPr lang="en-US" dirty="0" smtClean="0"/>
              <a:t>Aligned memory access: do zero-padding if necessary</a:t>
            </a:r>
          </a:p>
          <a:p>
            <a:r>
              <a:rPr lang="en-US" dirty="0" smtClean="0"/>
              <a:t>Pipeline</a:t>
            </a:r>
            <a:r>
              <a:rPr lang="en-US" baseline="0" dirty="0" smtClean="0"/>
              <a:t> register usage: need to keep data from 4 </a:t>
            </a:r>
            <a:r>
              <a:rPr lang="en-US" baseline="0" dirty="0" err="1" smtClean="0"/>
              <a:t>gridpoints</a:t>
            </a:r>
            <a:r>
              <a:rPr lang="en-US" baseline="0" dirty="0" smtClean="0"/>
              <a:t> which are X-neighbors in registers at a time.  Pipeline copy data between them.</a:t>
            </a:r>
          </a:p>
          <a:p>
            <a:r>
              <a:rPr lang="en-US" dirty="0" smtClean="0"/>
              <a:t>Exchange</a:t>
            </a:r>
            <a:r>
              <a:rPr lang="en-US" baseline="0" dirty="0" smtClean="0"/>
              <a:t> velocity (3 variables), no stress (6 variables): trade 5% more memory for 33% less data only half as often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6464-DBE5-4018-B25C-40B10B1D747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Job failure rate: 1.3%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6464-DBE5-4018-B25C-40B10B1D747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Could be cut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6464-DBE5-4018-B25C-40B10B1D7478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Could be cut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6464-DBE5-4018-B25C-40B10B1D7478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16E01-DE12-424C-8E51-C8C484651A5F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2DE7B1-28A0-443A-9852-D960D30A2812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3238" y="609600"/>
            <a:ext cx="2233612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609600"/>
            <a:ext cx="6548438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5BEE5-0442-41BB-9EF6-C3965AF6C4A4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752600"/>
            <a:ext cx="4391025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5825" y="1752600"/>
            <a:ext cx="4391025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600200" y="6573838"/>
            <a:ext cx="60198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152400" y="6573838"/>
            <a:ext cx="11430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01000" y="6573838"/>
            <a:ext cx="990600" cy="228600"/>
          </a:xfrm>
        </p:spPr>
        <p:txBody>
          <a:bodyPr/>
          <a:lstStyle>
            <a:lvl1pPr>
              <a:defRPr/>
            </a:lvl1pPr>
          </a:lstStyle>
          <a:p>
            <a:fld id="{2D777262-6EF1-480E-B33C-5012B0D4FB65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752600"/>
            <a:ext cx="893445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600200" y="6573838"/>
            <a:ext cx="60198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152400" y="6573838"/>
            <a:ext cx="11430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573838"/>
            <a:ext cx="990600" cy="228600"/>
          </a:xfrm>
        </p:spPr>
        <p:txBody>
          <a:bodyPr/>
          <a:lstStyle>
            <a:lvl1pPr>
              <a:defRPr/>
            </a:lvl1pPr>
          </a:lstStyle>
          <a:p>
            <a:fld id="{FF9A18D7-AE61-450A-89D8-F576754828CC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451B3-835C-49A3-826E-D864D7222CFD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608DA8-E359-44B1-B1AD-498E0DA2834A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752600"/>
            <a:ext cx="4391025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5825" y="1752600"/>
            <a:ext cx="4391025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1344F-CC6E-43AE-A3C9-AB06C8FFECE5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6B4CF-D491-41B6-AFA5-582F0A6A513B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73485-BD44-45C6-80EC-E593FC155576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4753C3-00C0-4F29-9F5B-0D043357E6D1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A1A52-D646-4944-AC43-4EC6E50D6DE4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6DC466-1749-47AE-BAF7-E94C506715F0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609600"/>
            <a:ext cx="891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752600"/>
            <a:ext cx="89344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20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00200" y="6573838"/>
            <a:ext cx="6019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2151A"/>
                </a:solidFill>
              </a:defRPr>
            </a:lvl1pPr>
          </a:lstStyle>
          <a:p>
            <a:endParaRPr lang="en-US"/>
          </a:p>
        </p:txBody>
      </p:sp>
      <p:sp>
        <p:nvSpPr>
          <p:cNvPr id="3420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573838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82151A"/>
                </a:solidFill>
              </a:defRPr>
            </a:lvl1pPr>
          </a:lstStyle>
          <a:p>
            <a:endParaRPr lang="en-US"/>
          </a:p>
        </p:txBody>
      </p:sp>
      <p:sp>
        <p:nvSpPr>
          <p:cNvPr id="342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573838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82151A"/>
                </a:solidFill>
              </a:defRPr>
            </a:lvl1pPr>
          </a:lstStyle>
          <a:p>
            <a:fld id="{AC096B87-848E-44BC-B15D-499F08372197}" type="slidenum">
              <a:rPr lang="en-US"/>
              <a:pPr/>
              <a:t>‹#›</a:t>
            </a:fld>
            <a:endParaRPr lang="en-US" sz="1200"/>
          </a:p>
        </p:txBody>
      </p:sp>
      <p:pic>
        <p:nvPicPr>
          <p:cNvPr id="342023" name="Picture 7"/>
          <p:cNvPicPr>
            <a:picLocks noChangeAspect="1" noChangeArrowheads="1"/>
          </p:cNvPicPr>
          <p:nvPr/>
        </p:nvPicPr>
        <p:blipFill>
          <a:blip r:embed="rId15" cstate="print"/>
          <a:srcRect b="1950"/>
          <a:stretch>
            <a:fillRect/>
          </a:stretch>
        </p:blipFill>
        <p:spPr bwMode="auto">
          <a:xfrm>
            <a:off x="0" y="0"/>
            <a:ext cx="9144000" cy="558800"/>
          </a:xfrm>
          <a:prstGeom prst="rect">
            <a:avLst/>
          </a:prstGeom>
          <a:noFill/>
        </p:spPr>
      </p:pic>
      <p:sp>
        <p:nvSpPr>
          <p:cNvPr id="342024" name="Line 8"/>
          <p:cNvSpPr>
            <a:spLocks noChangeShapeType="1"/>
          </p:cNvSpPr>
          <p:nvPr/>
        </p:nvSpPr>
        <p:spPr bwMode="auto">
          <a:xfrm>
            <a:off x="0" y="584200"/>
            <a:ext cx="91440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82151A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2"/>
          </a:solidFill>
          <a:latin typeface="+mn-lt"/>
        </a:defRPr>
      </a:lvl2pPr>
      <a:lvl3pPr marL="108585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82151A"/>
          </a:solidFill>
          <a:latin typeface="+mn-lt"/>
        </a:defRPr>
      </a:lvl3pPr>
      <a:lvl4pPr marL="142875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82151A"/>
          </a:solidFill>
          <a:latin typeface="+mn-lt"/>
        </a:defRPr>
      </a:lvl4pPr>
      <a:lvl5pPr marL="177165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cott%20Callaghan\Documents\Summer%20School%202014\w2w-1hzb_ns-vmag-ry.mov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cott%20Callaghan\Documents\Summer%20School%202014\w2w-1hzb_sn-vmag-ry.mo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74E08-7626-4A85-BBE3-EE8606A32BA4}" type="slidenum">
              <a:rPr lang="en-US"/>
              <a:pPr/>
              <a:t>1</a:t>
            </a:fld>
            <a:endParaRPr lang="en-US" sz="1200" dirty="0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38200"/>
            <a:ext cx="8534400" cy="2133600"/>
          </a:xfrm>
        </p:spPr>
        <p:txBody>
          <a:bodyPr/>
          <a:lstStyle/>
          <a:p>
            <a:r>
              <a:rPr lang="en-US" sz="4000" dirty="0" smtClean="0">
                <a:solidFill>
                  <a:srgbClr val="A50021"/>
                </a:solidFill>
              </a:rPr>
              <a:t>How’s It </a:t>
            </a:r>
            <a:r>
              <a:rPr lang="en-US" sz="4000" dirty="0" err="1" smtClean="0">
                <a:solidFill>
                  <a:srgbClr val="A50021"/>
                </a:solidFill>
              </a:rPr>
              <a:t>Shakin</a:t>
            </a:r>
            <a:r>
              <a:rPr lang="en-US" sz="4000" dirty="0" smtClean="0">
                <a:solidFill>
                  <a:srgbClr val="A50021"/>
                </a:solidFill>
              </a:rPr>
              <a:t>’?</a:t>
            </a:r>
            <a:br>
              <a:rPr lang="en-US" sz="4000" dirty="0" smtClean="0">
                <a:solidFill>
                  <a:srgbClr val="A50021"/>
                </a:solidFill>
              </a:rPr>
            </a:br>
            <a:r>
              <a:rPr lang="en-US" sz="4000" dirty="0" smtClean="0">
                <a:solidFill>
                  <a:srgbClr val="A50021"/>
                </a:solidFill>
              </a:rPr>
              <a:t>Simulating Earthquakes with HPC</a:t>
            </a:r>
            <a:endParaRPr lang="en-US" sz="4000" dirty="0">
              <a:solidFill>
                <a:srgbClr val="A50021"/>
              </a:solidFill>
            </a:endParaRP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2543175" y="57023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endParaRPr lang="en-US" sz="240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381000" y="4953000"/>
            <a:ext cx="5486400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sz="2100" dirty="0">
                <a:solidFill>
                  <a:schemeClr val="tx1"/>
                </a:solidFill>
                <a:latin typeface="Times" pitchFamily="18" charset="0"/>
              </a:rPr>
              <a:t>Scott Callaghan</a:t>
            </a:r>
          </a:p>
          <a:p>
            <a:pPr algn="l" eaLnBrk="0" hangingPunct="0"/>
            <a:r>
              <a:rPr lang="en-US" sz="2100" dirty="0">
                <a:solidFill>
                  <a:schemeClr val="tx1"/>
                </a:solidFill>
                <a:latin typeface="Times" pitchFamily="18" charset="0"/>
              </a:rPr>
              <a:t>Southern California Earthquake Center</a:t>
            </a:r>
          </a:p>
          <a:p>
            <a:pPr algn="l" eaLnBrk="0" hangingPunct="0"/>
            <a:r>
              <a:rPr lang="en-US" sz="2100" dirty="0">
                <a:solidFill>
                  <a:schemeClr val="tx1"/>
                </a:solidFill>
                <a:latin typeface="Times" pitchFamily="18" charset="0"/>
              </a:rPr>
              <a:t>University of Southern </a:t>
            </a:r>
            <a:r>
              <a:rPr lang="en-US" sz="2100" dirty="0" smtClean="0">
                <a:solidFill>
                  <a:schemeClr val="tx1"/>
                </a:solidFill>
                <a:latin typeface="Times" pitchFamily="18" charset="0"/>
              </a:rPr>
              <a:t>California</a:t>
            </a:r>
          </a:p>
          <a:p>
            <a:pPr algn="l" eaLnBrk="0" hangingPunct="0"/>
            <a:r>
              <a:rPr lang="en-US" sz="2100" dirty="0" smtClean="0">
                <a:solidFill>
                  <a:schemeClr val="tx1"/>
                </a:solidFill>
                <a:latin typeface="Times" pitchFamily="18" charset="0"/>
              </a:rPr>
              <a:t>scottcal@usc.edu</a:t>
            </a:r>
            <a:endParaRPr lang="en-US" sz="2100" dirty="0">
              <a:solidFill>
                <a:schemeClr val="tx1"/>
              </a:solidFill>
              <a:latin typeface="Times" pitchFamily="18" charset="0"/>
            </a:endParaRPr>
          </a:p>
        </p:txBody>
      </p:sp>
      <p:pic>
        <p:nvPicPr>
          <p:cNvPr id="12391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4430713"/>
            <a:ext cx="2544763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828800" y="3389293"/>
            <a:ext cx="54864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800" dirty="0" smtClean="0">
                <a:solidFill>
                  <a:schemeClr val="tx1"/>
                </a:solidFill>
                <a:latin typeface="Times" pitchFamily="18" charset="0"/>
              </a:rPr>
              <a:t>International HPC Summer School</a:t>
            </a:r>
          </a:p>
          <a:p>
            <a:pPr eaLnBrk="0" hangingPunct="0"/>
            <a:r>
              <a:rPr lang="en-US" sz="2800" dirty="0" smtClean="0">
                <a:solidFill>
                  <a:schemeClr val="tx1"/>
                </a:solidFill>
                <a:latin typeface="Times" pitchFamily="18" charset="0"/>
              </a:rPr>
              <a:t>June 3, 2014</a:t>
            </a:r>
            <a:endParaRPr lang="en-US" sz="2800" dirty="0">
              <a:solidFill>
                <a:schemeClr val="tx1"/>
              </a:solidFill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10</a:t>
            </a:fld>
            <a:endParaRPr lang="en-US" sz="1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763000" cy="3429000"/>
          </a:xfrm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 smtClean="0"/>
              <a:t>4. Determine the shaking caused by each earthquake at the site of interest.</a:t>
            </a:r>
          </a:p>
          <a:p>
            <a:pPr marL="688975"/>
            <a:r>
              <a:rPr lang="en-US" dirty="0" smtClean="0">
                <a:solidFill>
                  <a:schemeClr val="tx1"/>
                </a:solidFill>
              </a:rPr>
              <a:t>Two different strategies, each with pros and cons</a:t>
            </a:r>
          </a:p>
          <a:p>
            <a:pPr>
              <a:buNone/>
            </a:pPr>
            <a:r>
              <a:rPr lang="en-US" dirty="0" smtClean="0"/>
              <a:t>5. Combine the levels of shaking with probabilities to produce a hazard curve.</a:t>
            </a:r>
          </a:p>
          <a:p>
            <a:pPr marL="0" indent="0">
              <a:buNone/>
            </a:pPr>
            <a:r>
              <a:rPr lang="en-US" dirty="0" smtClean="0"/>
              <a:t>Repeat for many locations for a hazard map.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" y="3733800"/>
            <a:ext cx="420624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9" name="AutoShape 11" descr="http://northridge.usc.edu/cybershake/status/cgi-bin/loadpng.py?img=/home/scec-00/cybershk/opensha/curves/SBSM/SBSM_ERF35_Run1324_SA_3sec_03_29_201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61" name="AutoShape 13" descr="http://northridge.usc.edu/cybershake/status/cgi-bin/loadpng.py?img=/home/scec-00/cybershk/opensha/curves/SBSM/SBSM_ERF35_Run1324_SA_3sec_03_29_201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3262" name="Picture 14" descr="C:\Users\Scott\Documents\SCEC\Interns\SBSM_ERF35_Run1324_SA_3sec_03_29_20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733800"/>
            <a:ext cx="429768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BJF_AttenRel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246589"/>
            <a:ext cx="6400800" cy="361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 1: Attenuation Relationships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934450" cy="4724400"/>
          </a:xfrm>
        </p:spPr>
        <p:txBody>
          <a:bodyPr/>
          <a:lstStyle/>
          <a:p>
            <a:pPr marL="0" indent="0"/>
            <a:r>
              <a:rPr lang="en-US" dirty="0" smtClean="0"/>
              <a:t> Extrapolate from historical data</a:t>
            </a:r>
          </a:p>
          <a:p>
            <a:pPr marL="0" indent="0"/>
            <a:r>
              <a:rPr lang="en-US" dirty="0" smtClean="0"/>
              <a:t> Based on what magnitude, how far</a:t>
            </a:r>
          </a:p>
          <a:p>
            <a:pPr marL="0" indent="0"/>
            <a:r>
              <a:rPr lang="en-US" dirty="0" smtClean="0"/>
              <a:t> Very quick, but (too?) simple.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11</a:t>
            </a:fld>
            <a:endParaRPr lang="en-US" sz="1200"/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7696200" y="3810000"/>
            <a:ext cx="0" cy="1524000"/>
          </a:xfrm>
          <a:prstGeom prst="straightConnector1">
            <a:avLst/>
          </a:prstGeom>
          <a:solidFill>
            <a:srgbClr val="BABEB6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med"/>
          </a:ln>
          <a:effectLst/>
        </p:spPr>
      </p:cxn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828800"/>
            <a:ext cx="246218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 bwMode="auto">
          <a:xfrm flipH="1">
            <a:off x="6532892" y="5334000"/>
            <a:ext cx="1201284" cy="0"/>
          </a:xfrm>
          <a:prstGeom prst="line">
            <a:avLst/>
          </a:prstGeom>
          <a:solidFill>
            <a:srgbClr val="BABEB6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 2: Physics-Based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Alternatively, we can use a physical approach to simulate each earthquake</a:t>
            </a:r>
          </a:p>
          <a:p>
            <a:r>
              <a:rPr lang="en-US" dirty="0" smtClean="0"/>
              <a:t>SCEC does this in the “CyberShake” project</a:t>
            </a:r>
          </a:p>
          <a:p>
            <a:r>
              <a:rPr lang="en-US" dirty="0" smtClean="0"/>
              <a:t>Requires HPC: more expensive than attenuation approach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12</a:t>
            </a:fld>
            <a:endParaRPr lang="en-US" sz="1200"/>
          </a:p>
        </p:txBody>
      </p:sp>
      <p:pic>
        <p:nvPicPr>
          <p:cNvPr id="8" name="Picture 9" descr="figure20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2862" y="3886200"/>
            <a:ext cx="4808538" cy="270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590800" y="6019800"/>
            <a:ext cx="16002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Calibri" charset="0"/>
              </a:rPr>
              <a:t>(</a:t>
            </a:r>
            <a:r>
              <a:rPr lang="en-US" altLang="zh-CN" sz="1100" dirty="0" smtClean="0">
                <a:solidFill>
                  <a:srgbClr val="000000"/>
                </a:solidFill>
                <a:latin typeface="Calibri" charset="0"/>
                <a:ea typeface="宋体" charset="-122"/>
                <a:cs typeface="宋体" charset="-122"/>
              </a:rPr>
              <a:t>Image</a:t>
            </a:r>
            <a:r>
              <a:rPr lang="en-US" sz="11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alibri" charset="0"/>
              </a:rPr>
              <a:t>by Geoff Ely)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the approach make a difference?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13</a:t>
            </a:fld>
            <a:endParaRPr lang="en-US" sz="1200"/>
          </a:p>
        </p:txBody>
      </p:sp>
      <p:pic>
        <p:nvPicPr>
          <p:cNvPr id="5" name="Picture 2" descr="http://opensha.usc.edu/gmtData/1400606683817/basemap.7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7200" y="1143000"/>
            <a:ext cx="6077243" cy="5486400"/>
          </a:xfrm>
          <a:prstGeom prst="rect">
            <a:avLst/>
          </a:prstGeom>
          <a:noFill/>
        </p:spPr>
      </p:pic>
      <p:pic>
        <p:nvPicPr>
          <p:cNvPr id="6" name="Picture 4" descr="http://opensha.usc.edu/gmtData/1400606683817/interpolated.7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143000"/>
            <a:ext cx="6077243" cy="54864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04800" y="6172200"/>
            <a:ext cx="4191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Attenuation Hazard Map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4800600" y="6182380"/>
            <a:ext cx="4191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CyberShake Hazard Map</a:t>
            </a:r>
            <a:endParaRPr lang="en-US" sz="28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2057400" y="1219200"/>
            <a:ext cx="5181600" cy="5638800"/>
            <a:chOff x="2057400" y="1219200"/>
            <a:chExt cx="5181600" cy="563880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2057400" y="1323620"/>
              <a:ext cx="5174392" cy="553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41988" name="Picture 4" descr="http://opensha.usc.edu/gmtData/1401221746393/ratio.150.png"/>
            <p:cNvPicPr>
              <a:picLocks noChangeAspect="1" noChangeArrowheads="1"/>
            </p:cNvPicPr>
            <p:nvPr/>
          </p:nvPicPr>
          <p:blipFill>
            <a:blip r:embed="rId5" cstate="print"/>
            <a:srcRect l="8964" t="9931" r="17328" b="8414"/>
            <a:stretch>
              <a:fillRect/>
            </a:stretch>
          </p:blipFill>
          <p:spPr bwMode="auto">
            <a:xfrm>
              <a:off x="2087238" y="1219200"/>
              <a:ext cx="5105400" cy="5105400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2209800" y="6336957"/>
              <a:ext cx="21336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Higher Attenuation</a:t>
              </a:r>
              <a:endParaRPr lang="en-US" sz="18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953000" y="6336957"/>
              <a:ext cx="2286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Higher CyberShake</a:t>
              </a:r>
              <a:endParaRPr lang="en-US" sz="1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Results (N-&gt;S)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14</a:t>
            </a:fld>
            <a:endParaRPr lang="en-US" sz="1200"/>
          </a:p>
        </p:txBody>
      </p:sp>
      <p:sp>
        <p:nvSpPr>
          <p:cNvPr id="9" name="TextBox 8"/>
          <p:cNvSpPr txBox="1"/>
          <p:nvPr/>
        </p:nvSpPr>
        <p:spPr>
          <a:xfrm>
            <a:off x="5410200" y="52578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W2W (S-N)</a:t>
            </a:r>
            <a:endParaRPr lang="en-US" dirty="0"/>
          </a:p>
        </p:txBody>
      </p:sp>
      <p:pic>
        <p:nvPicPr>
          <p:cNvPr id="7" name="w2w-1hzb_ns-vmag-ry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432957"/>
            <a:ext cx="8229600" cy="5237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Results (S-&gt;N)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15</a:t>
            </a:fld>
            <a:endParaRPr lang="en-US" sz="1200"/>
          </a:p>
        </p:txBody>
      </p:sp>
      <p:pic>
        <p:nvPicPr>
          <p:cNvPr id="6" name="w2w-1hzb_sn-vmag-ry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428750"/>
            <a:ext cx="8229600" cy="5276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952750"/>
            <a:ext cx="50038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Physics-based CyberShake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34450" cy="4114800"/>
          </a:xfrm>
        </p:spPr>
        <p:txBody>
          <a:bodyPr/>
          <a:lstStyle/>
          <a:p>
            <a:r>
              <a:rPr lang="en-US" dirty="0" smtClean="0"/>
              <a:t>Wave propagation simulation</a:t>
            </a:r>
          </a:p>
          <a:p>
            <a:pPr lvl="1"/>
            <a:r>
              <a:rPr lang="en-US" dirty="0" smtClean="0"/>
              <a:t>Create 1.5 billion point mesh with material properties</a:t>
            </a:r>
          </a:p>
          <a:p>
            <a:pPr lvl="1"/>
            <a:r>
              <a:rPr lang="en-US" dirty="0" smtClean="0"/>
              <a:t>Generate Strain Green Tensors across volume</a:t>
            </a:r>
          </a:p>
          <a:p>
            <a:pPr lvl="1"/>
            <a:r>
              <a:rPr lang="en-US" dirty="0" smtClean="0"/>
              <a:t>Parallel, ~8,000 CPU-hrs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16</a:t>
            </a:fld>
            <a:endParaRPr lang="en-US" sz="1200"/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644743" y="3428112"/>
            <a:ext cx="3546257" cy="3201288"/>
            <a:chOff x="6619584" y="838200"/>
            <a:chExt cx="2143416" cy="1981200"/>
          </a:xfrm>
        </p:grpSpPr>
        <p:pic>
          <p:nvPicPr>
            <p:cNvPr id="9" name="Picture 8" descr="sSAF_map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19584" y="838200"/>
              <a:ext cx="2143416" cy="198120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7563864" y="1981200"/>
              <a:ext cx="676031" cy="57447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934450" cy="4724400"/>
          </a:xfrm>
        </p:spPr>
        <p:txBody>
          <a:bodyPr/>
          <a:lstStyle/>
          <a:p>
            <a:r>
              <a:rPr lang="en-US" dirty="0" smtClean="0"/>
              <a:t>Individual earthquake contributions</a:t>
            </a:r>
          </a:p>
          <a:p>
            <a:pPr lvl="1"/>
            <a:r>
              <a:rPr lang="en-US" dirty="0" smtClean="0"/>
              <a:t>Use “seismic reciprocity” to simulate seismograms</a:t>
            </a:r>
            <a:br>
              <a:rPr lang="en-US" dirty="0" smtClean="0"/>
            </a:br>
            <a:r>
              <a:rPr lang="en-US" dirty="0" smtClean="0"/>
              <a:t>for each of ~415,000 earthquakes</a:t>
            </a:r>
          </a:p>
          <a:p>
            <a:pPr lvl="1"/>
            <a:r>
              <a:rPr lang="en-US" dirty="0" smtClean="0"/>
              <a:t>Loosely-coupled, short-running serial jobs</a:t>
            </a:r>
          </a:p>
          <a:p>
            <a:pPr lvl="1"/>
            <a:r>
              <a:rPr lang="en-US" dirty="0" smtClean="0"/>
              <a:t>From each seismogram determine peak shaking (“peak spectral acceleration”)</a:t>
            </a:r>
          </a:p>
          <a:p>
            <a:r>
              <a:rPr lang="en-US" dirty="0" smtClean="0"/>
              <a:t>Combine the levels of shaking with probabilities from earthquake rupture forecast to produce hazard curve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17</a:t>
            </a:fld>
            <a:endParaRPr lang="en-US" sz="1200"/>
          </a:p>
        </p:txBody>
      </p:sp>
      <p:pic>
        <p:nvPicPr>
          <p:cNvPr id="56" name="Picture 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4875479"/>
            <a:ext cx="2743200" cy="198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80279"/>
            <a:ext cx="2590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0" name="Straight Arrow Connector 59"/>
          <p:cNvCxnSpPr/>
          <p:nvPr/>
        </p:nvCxnSpPr>
        <p:spPr bwMode="auto">
          <a:xfrm>
            <a:off x="5943600" y="5866079"/>
            <a:ext cx="685800" cy="0"/>
          </a:xfrm>
          <a:prstGeom prst="straightConnector1">
            <a:avLst/>
          </a:prstGeom>
          <a:solidFill>
            <a:srgbClr val="BABEB6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med"/>
          </a:ln>
          <a:effectLst/>
        </p:spPr>
      </p:cxnSp>
      <p:pic>
        <p:nvPicPr>
          <p:cNvPr id="6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1811" y="4951679"/>
            <a:ext cx="246218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5" name="Straight Arrow Connector 64"/>
          <p:cNvCxnSpPr/>
          <p:nvPr/>
        </p:nvCxnSpPr>
        <p:spPr bwMode="auto">
          <a:xfrm>
            <a:off x="2590800" y="5866079"/>
            <a:ext cx="609600" cy="0"/>
          </a:xfrm>
          <a:prstGeom prst="straightConnector1">
            <a:avLst/>
          </a:prstGeom>
          <a:solidFill>
            <a:srgbClr val="BABEB6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seismo.berkeley.edu/%7Erallen/research/elarms/generalstuff/eewAroundWorld6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1166" y="1541524"/>
            <a:ext cx="4852834" cy="272567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 Early Warning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34450" cy="4724400"/>
          </a:xfrm>
        </p:spPr>
        <p:txBody>
          <a:bodyPr/>
          <a:lstStyle/>
          <a:p>
            <a:r>
              <a:rPr lang="en-US" sz="2400" dirty="0" smtClean="0"/>
              <a:t>Detect earthquake at</a:t>
            </a:r>
            <a:br>
              <a:rPr lang="en-US" sz="2400" dirty="0" smtClean="0"/>
            </a:br>
            <a:r>
              <a:rPr lang="en-US" sz="2400" dirty="0" smtClean="0"/>
              <a:t>distance from populated area</a:t>
            </a:r>
          </a:p>
          <a:p>
            <a:r>
              <a:rPr lang="en-US" sz="2400" dirty="0" smtClean="0"/>
              <a:t>Send signal ahead</a:t>
            </a:r>
          </a:p>
          <a:p>
            <a:r>
              <a:rPr lang="en-US" sz="2400" dirty="0" smtClean="0"/>
              <a:t>Up to 60 sec warning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18</a:t>
            </a:fld>
            <a:endParaRPr lang="en-US" sz="1200" dirty="0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505200"/>
            <a:ext cx="4585321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0" y="4267200"/>
            <a:ext cx="4572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82151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CyberShake seismograms used for training and testing machine learning algorithm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noProof="0" dirty="0" smtClean="0">
                <a:solidFill>
                  <a:srgbClr val="82151A"/>
                </a:solidFill>
                <a:latin typeface="+mn-lt"/>
              </a:rPr>
              <a:t>Influenced EEW system for California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82151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82151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82151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47"/>
          <p:cNvSpPr>
            <a:spLocks noChangeArrowheads="1"/>
          </p:cNvSpPr>
          <p:nvPr/>
        </p:nvSpPr>
        <p:spPr bwMode="auto">
          <a:xfrm>
            <a:off x="7696200" y="1686460"/>
            <a:ext cx="1371600" cy="4953000"/>
          </a:xfrm>
          <a:prstGeom prst="rect">
            <a:avLst/>
          </a:prstGeom>
          <a:solidFill>
            <a:srgbClr val="BABEB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8471" y="6573838"/>
            <a:ext cx="990600" cy="228600"/>
          </a:xfrm>
        </p:spPr>
        <p:txBody>
          <a:bodyPr/>
          <a:lstStyle/>
          <a:p>
            <a:fld id="{DFE7DFD5-D236-4324-A7D9-720880520DCE}" type="slidenum">
              <a:rPr lang="en-US"/>
              <a:pPr/>
              <a:t>19</a:t>
            </a:fld>
            <a:endParaRPr lang="en-US" sz="1200"/>
          </a:p>
        </p:txBody>
      </p:sp>
      <p:sp>
        <p:nvSpPr>
          <p:cNvPr id="938031" name="Rectangle 47"/>
          <p:cNvSpPr>
            <a:spLocks noChangeArrowheads="1"/>
          </p:cNvSpPr>
          <p:nvPr/>
        </p:nvSpPr>
        <p:spPr bwMode="auto">
          <a:xfrm>
            <a:off x="3221862" y="1676400"/>
            <a:ext cx="4363634" cy="4953000"/>
          </a:xfrm>
          <a:prstGeom prst="rect">
            <a:avLst/>
          </a:prstGeom>
          <a:solidFill>
            <a:srgbClr val="BABEB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38027" name="Rectangle 43"/>
          <p:cNvSpPr>
            <a:spLocks noChangeArrowheads="1"/>
          </p:cNvSpPr>
          <p:nvPr/>
        </p:nvSpPr>
        <p:spPr bwMode="auto">
          <a:xfrm>
            <a:off x="96541" y="1676400"/>
            <a:ext cx="3027659" cy="4953000"/>
          </a:xfrm>
          <a:prstGeom prst="rect">
            <a:avLst/>
          </a:prstGeom>
          <a:solidFill>
            <a:srgbClr val="BABEB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0296" y="533400"/>
            <a:ext cx="8229600" cy="1143000"/>
          </a:xfrm>
        </p:spPr>
        <p:txBody>
          <a:bodyPr/>
          <a:lstStyle/>
          <a:p>
            <a:r>
              <a:rPr lang="en-US"/>
              <a:t>CyberShake workflows</a:t>
            </a:r>
          </a:p>
        </p:txBody>
      </p:sp>
      <p:sp>
        <p:nvSpPr>
          <p:cNvPr id="938003" name="Line 19"/>
          <p:cNvSpPr>
            <a:spLocks noChangeShapeType="1"/>
          </p:cNvSpPr>
          <p:nvPr/>
        </p:nvSpPr>
        <p:spPr bwMode="auto">
          <a:xfrm flipV="1">
            <a:off x="4308896" y="2743200"/>
            <a:ext cx="5334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04" name="Line 20"/>
          <p:cNvSpPr>
            <a:spLocks noChangeShapeType="1"/>
          </p:cNvSpPr>
          <p:nvPr/>
        </p:nvSpPr>
        <p:spPr bwMode="auto">
          <a:xfrm>
            <a:off x="4308896" y="3733800"/>
            <a:ext cx="5334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05" name="Line 21"/>
          <p:cNvSpPr>
            <a:spLocks noChangeShapeType="1"/>
          </p:cNvSpPr>
          <p:nvPr/>
        </p:nvSpPr>
        <p:spPr bwMode="auto">
          <a:xfrm>
            <a:off x="4492932" y="5555408"/>
            <a:ext cx="4083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07" name="Line 23"/>
          <p:cNvSpPr>
            <a:spLocks noChangeShapeType="1"/>
          </p:cNvSpPr>
          <p:nvPr/>
        </p:nvSpPr>
        <p:spPr bwMode="auto">
          <a:xfrm>
            <a:off x="6804696" y="3962400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08" name="Line 24"/>
          <p:cNvSpPr>
            <a:spLocks noChangeShapeType="1"/>
          </p:cNvSpPr>
          <p:nvPr/>
        </p:nvSpPr>
        <p:spPr bwMode="auto">
          <a:xfrm>
            <a:off x="7453330" y="2743200"/>
            <a:ext cx="8382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10" name="Text Box 26"/>
          <p:cNvSpPr txBox="1">
            <a:spLocks noChangeArrowheads="1"/>
          </p:cNvSpPr>
          <p:nvPr/>
        </p:nvSpPr>
        <p:spPr bwMode="auto">
          <a:xfrm>
            <a:off x="5436021" y="4437062"/>
            <a:ext cx="244475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38012" name="Text Box 28"/>
          <p:cNvSpPr txBox="1">
            <a:spLocks noChangeArrowheads="1"/>
          </p:cNvSpPr>
          <p:nvPr/>
        </p:nvSpPr>
        <p:spPr bwMode="auto">
          <a:xfrm>
            <a:off x="2879876" y="5949507"/>
            <a:ext cx="19050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7,000 </a:t>
            </a:r>
            <a:r>
              <a:rPr lang="en-US" sz="1800" dirty="0" smtClean="0"/>
              <a:t>jobs </a:t>
            </a:r>
            <a:endParaRPr lang="en-US" sz="1800" dirty="0"/>
          </a:p>
        </p:txBody>
      </p:sp>
      <p:sp>
        <p:nvSpPr>
          <p:cNvPr id="938013" name="Text Box 29"/>
          <p:cNvSpPr txBox="1">
            <a:spLocks noChangeArrowheads="1"/>
          </p:cNvSpPr>
          <p:nvPr/>
        </p:nvSpPr>
        <p:spPr bwMode="auto">
          <a:xfrm>
            <a:off x="4428462" y="6236482"/>
            <a:ext cx="19050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415,000 </a:t>
            </a:r>
            <a:r>
              <a:rPr lang="en-US" sz="1800" dirty="0" smtClean="0"/>
              <a:t>jobs</a:t>
            </a:r>
            <a:endParaRPr lang="en-US" sz="1800" dirty="0"/>
          </a:p>
        </p:txBody>
      </p:sp>
      <p:sp>
        <p:nvSpPr>
          <p:cNvPr id="938021" name="Line 37"/>
          <p:cNvSpPr>
            <a:spLocks noChangeShapeType="1"/>
          </p:cNvSpPr>
          <p:nvPr/>
        </p:nvSpPr>
        <p:spPr bwMode="auto">
          <a:xfrm flipV="1">
            <a:off x="7377130" y="4191000"/>
            <a:ext cx="700070" cy="109987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22" name="Oval 38"/>
          <p:cNvSpPr>
            <a:spLocks noChangeArrowheads="1"/>
          </p:cNvSpPr>
          <p:nvPr/>
        </p:nvSpPr>
        <p:spPr bwMode="auto">
          <a:xfrm>
            <a:off x="202413" y="4230625"/>
            <a:ext cx="1134324" cy="838200"/>
          </a:xfrm>
          <a:prstGeom prst="ellipse">
            <a:avLst/>
          </a:prstGeom>
          <a:gradFill>
            <a:gsLst>
              <a:gs pos="0">
                <a:srgbClr val="99FF99"/>
              </a:gs>
              <a:gs pos="100000">
                <a:srgbClr val="CC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8023" name="Text Box 39"/>
          <p:cNvSpPr txBox="1">
            <a:spLocks noChangeArrowheads="1"/>
          </p:cNvSpPr>
          <p:nvPr/>
        </p:nvSpPr>
        <p:spPr bwMode="auto">
          <a:xfrm>
            <a:off x="-20234" y="4292025"/>
            <a:ext cx="16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tx1"/>
                </a:solidFill>
              </a:rPr>
              <a:t>Mesh generation</a:t>
            </a:r>
          </a:p>
        </p:txBody>
      </p:sp>
      <p:sp>
        <p:nvSpPr>
          <p:cNvPr id="938024" name="Line 40"/>
          <p:cNvSpPr>
            <a:spLocks noChangeShapeType="1"/>
          </p:cNvSpPr>
          <p:nvPr/>
        </p:nvSpPr>
        <p:spPr bwMode="auto">
          <a:xfrm>
            <a:off x="1351366" y="4648200"/>
            <a:ext cx="485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25" name="Line 41"/>
          <p:cNvSpPr>
            <a:spLocks noChangeShapeType="1"/>
          </p:cNvSpPr>
          <p:nvPr/>
        </p:nvSpPr>
        <p:spPr bwMode="auto">
          <a:xfrm flipV="1">
            <a:off x="2799166" y="3505200"/>
            <a:ext cx="685800" cy="812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28" name="Text Box 44"/>
          <p:cNvSpPr txBox="1">
            <a:spLocks noChangeArrowheads="1"/>
          </p:cNvSpPr>
          <p:nvPr/>
        </p:nvSpPr>
        <p:spPr bwMode="auto">
          <a:xfrm>
            <a:off x="132166" y="1752600"/>
            <a:ext cx="30480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Tensor Workflow</a:t>
            </a:r>
            <a:endParaRPr lang="en-US" sz="2400" dirty="0"/>
          </a:p>
        </p:txBody>
      </p:sp>
      <p:sp>
        <p:nvSpPr>
          <p:cNvPr id="938029" name="Text Box 45"/>
          <p:cNvSpPr txBox="1">
            <a:spLocks noChangeArrowheads="1"/>
          </p:cNvSpPr>
          <p:nvPr/>
        </p:nvSpPr>
        <p:spPr bwMode="auto">
          <a:xfrm>
            <a:off x="-11608" y="5936414"/>
            <a:ext cx="1574322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1 job</a:t>
            </a:r>
            <a:endParaRPr lang="en-US" sz="1800" dirty="0"/>
          </a:p>
        </p:txBody>
      </p:sp>
      <p:sp>
        <p:nvSpPr>
          <p:cNvPr id="938030" name="Text Box 46"/>
          <p:cNvSpPr txBox="1">
            <a:spLocks noChangeArrowheads="1"/>
          </p:cNvSpPr>
          <p:nvPr/>
        </p:nvSpPr>
        <p:spPr bwMode="auto">
          <a:xfrm>
            <a:off x="1290984" y="6212038"/>
            <a:ext cx="22098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2 jobs</a:t>
            </a:r>
            <a:endParaRPr lang="en-US" sz="1800" dirty="0"/>
          </a:p>
        </p:txBody>
      </p:sp>
      <p:sp>
        <p:nvSpPr>
          <p:cNvPr id="938032" name="Line 48"/>
          <p:cNvSpPr>
            <a:spLocks noChangeShapeType="1"/>
          </p:cNvSpPr>
          <p:nvPr/>
        </p:nvSpPr>
        <p:spPr bwMode="auto">
          <a:xfrm>
            <a:off x="2799166" y="5029200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33" name="Text Box 49"/>
          <p:cNvSpPr txBox="1">
            <a:spLocks noChangeArrowheads="1"/>
          </p:cNvSpPr>
          <p:nvPr/>
        </p:nvSpPr>
        <p:spPr bwMode="auto">
          <a:xfrm>
            <a:off x="3198966" y="1735348"/>
            <a:ext cx="44196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Post-Processing Workflow</a:t>
            </a:r>
            <a:endParaRPr lang="en-US" sz="2400" dirty="0"/>
          </a:p>
        </p:txBody>
      </p:sp>
      <p:sp>
        <p:nvSpPr>
          <p:cNvPr id="938035" name="Text Box 51"/>
          <p:cNvSpPr txBox="1">
            <a:spLocks noChangeArrowheads="1"/>
          </p:cNvSpPr>
          <p:nvPr/>
        </p:nvSpPr>
        <p:spPr bwMode="auto">
          <a:xfrm>
            <a:off x="3775496" y="4208463"/>
            <a:ext cx="244475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5" name="Oval 17"/>
          <p:cNvSpPr>
            <a:spLocks noChangeArrowheads="1"/>
          </p:cNvSpPr>
          <p:nvPr/>
        </p:nvSpPr>
        <p:spPr bwMode="auto">
          <a:xfrm>
            <a:off x="7841521" y="3640348"/>
            <a:ext cx="1037883" cy="6096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Text Box 8"/>
          <p:cNvSpPr txBox="1">
            <a:spLocks noChangeArrowheads="1"/>
          </p:cNvSpPr>
          <p:nvPr/>
        </p:nvSpPr>
        <p:spPr bwMode="auto">
          <a:xfrm>
            <a:off x="7681930" y="3657600"/>
            <a:ext cx="137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DB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Insert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1" name="Oval 38"/>
          <p:cNvSpPr>
            <a:spLocks noChangeArrowheads="1"/>
          </p:cNvSpPr>
          <p:nvPr/>
        </p:nvSpPr>
        <p:spPr bwMode="auto">
          <a:xfrm>
            <a:off x="1851696" y="4241322"/>
            <a:ext cx="1134324" cy="838200"/>
          </a:xfrm>
          <a:prstGeom prst="ellipse">
            <a:avLst/>
          </a:prstGeom>
          <a:gradFill>
            <a:gsLst>
              <a:gs pos="0">
                <a:srgbClr val="99FF99"/>
              </a:gs>
              <a:gs pos="100000">
                <a:srgbClr val="CC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8002" name="Text Box 18"/>
          <p:cNvSpPr txBox="1">
            <a:spLocks noChangeArrowheads="1"/>
          </p:cNvSpPr>
          <p:nvPr/>
        </p:nvSpPr>
        <p:spPr bwMode="auto">
          <a:xfrm>
            <a:off x="1768818" y="4332275"/>
            <a:ext cx="1331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Tensor simulation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Oval 17"/>
          <p:cNvSpPr>
            <a:spLocks noChangeArrowheads="1"/>
          </p:cNvSpPr>
          <p:nvPr/>
        </p:nvSpPr>
        <p:spPr bwMode="auto">
          <a:xfrm>
            <a:off x="3385870" y="3048000"/>
            <a:ext cx="1143000" cy="7620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7988" name="Text Box 4"/>
          <p:cNvSpPr txBox="1">
            <a:spLocks noChangeArrowheads="1"/>
          </p:cNvSpPr>
          <p:nvPr/>
        </p:nvSpPr>
        <p:spPr bwMode="auto">
          <a:xfrm>
            <a:off x="3358558" y="3113567"/>
            <a:ext cx="121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Tensor extraction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7" name="Oval 17"/>
          <p:cNvSpPr>
            <a:spLocks noChangeArrowheads="1"/>
          </p:cNvSpPr>
          <p:nvPr/>
        </p:nvSpPr>
        <p:spPr bwMode="auto">
          <a:xfrm>
            <a:off x="3335548" y="5174408"/>
            <a:ext cx="1143000" cy="7620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3318296" y="5259234"/>
            <a:ext cx="121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Tensor extraction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9" name="Oval 17"/>
          <p:cNvSpPr>
            <a:spLocks noChangeArrowheads="1"/>
          </p:cNvSpPr>
          <p:nvPr/>
        </p:nvSpPr>
        <p:spPr bwMode="auto">
          <a:xfrm>
            <a:off x="4846734" y="2369392"/>
            <a:ext cx="1371600" cy="7620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7992" name="Text Box 8"/>
          <p:cNvSpPr txBox="1">
            <a:spLocks noChangeArrowheads="1"/>
          </p:cNvSpPr>
          <p:nvPr/>
        </p:nvSpPr>
        <p:spPr bwMode="auto">
          <a:xfrm>
            <a:off x="4751734" y="2480096"/>
            <a:ext cx="16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tx1"/>
                </a:solidFill>
              </a:rPr>
              <a:t>Seismogram synthesis</a:t>
            </a:r>
          </a:p>
        </p:txBody>
      </p:sp>
      <p:sp>
        <p:nvSpPr>
          <p:cNvPr id="51" name="Oval 17"/>
          <p:cNvSpPr>
            <a:spLocks noChangeArrowheads="1"/>
          </p:cNvSpPr>
          <p:nvPr/>
        </p:nvSpPr>
        <p:spPr bwMode="auto">
          <a:xfrm>
            <a:off x="4851036" y="3624530"/>
            <a:ext cx="1371600" cy="7620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Text Box 8"/>
          <p:cNvSpPr txBox="1">
            <a:spLocks noChangeArrowheads="1"/>
          </p:cNvSpPr>
          <p:nvPr/>
        </p:nvSpPr>
        <p:spPr bwMode="auto">
          <a:xfrm>
            <a:off x="4756036" y="3735234"/>
            <a:ext cx="16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tx1"/>
                </a:solidFill>
              </a:rPr>
              <a:t>Seismogram synthesis</a:t>
            </a:r>
          </a:p>
        </p:txBody>
      </p:sp>
      <p:sp>
        <p:nvSpPr>
          <p:cNvPr id="53" name="Oval 17"/>
          <p:cNvSpPr>
            <a:spLocks noChangeArrowheads="1"/>
          </p:cNvSpPr>
          <p:nvPr/>
        </p:nvSpPr>
        <p:spPr bwMode="auto">
          <a:xfrm>
            <a:off x="4875480" y="5174408"/>
            <a:ext cx="1371600" cy="7620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Text Box 8"/>
          <p:cNvSpPr txBox="1">
            <a:spLocks noChangeArrowheads="1"/>
          </p:cNvSpPr>
          <p:nvPr/>
        </p:nvSpPr>
        <p:spPr bwMode="auto">
          <a:xfrm>
            <a:off x="4780480" y="5285112"/>
            <a:ext cx="16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tx1"/>
                </a:solidFill>
              </a:rPr>
              <a:t>Seismogram synthesis</a:t>
            </a:r>
          </a:p>
        </p:txBody>
      </p:sp>
      <p:sp>
        <p:nvSpPr>
          <p:cNvPr id="55" name="Line 21"/>
          <p:cNvSpPr>
            <a:spLocks noChangeShapeType="1"/>
          </p:cNvSpPr>
          <p:nvPr/>
        </p:nvSpPr>
        <p:spPr bwMode="auto">
          <a:xfrm>
            <a:off x="6213896" y="2743200"/>
            <a:ext cx="4083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6" name="Line 21"/>
          <p:cNvSpPr>
            <a:spLocks noChangeShapeType="1"/>
          </p:cNvSpPr>
          <p:nvPr/>
        </p:nvSpPr>
        <p:spPr bwMode="auto">
          <a:xfrm>
            <a:off x="6236906" y="3996904"/>
            <a:ext cx="4083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7" name="Line 21"/>
          <p:cNvSpPr>
            <a:spLocks noChangeShapeType="1"/>
          </p:cNvSpPr>
          <p:nvPr/>
        </p:nvSpPr>
        <p:spPr bwMode="auto">
          <a:xfrm>
            <a:off x="6261350" y="5562600"/>
            <a:ext cx="4083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" name="Oval 17"/>
          <p:cNvSpPr>
            <a:spLocks noChangeArrowheads="1"/>
          </p:cNvSpPr>
          <p:nvPr/>
        </p:nvSpPr>
        <p:spPr bwMode="auto">
          <a:xfrm>
            <a:off x="6594896" y="2362200"/>
            <a:ext cx="838200" cy="7620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 Box 8"/>
          <p:cNvSpPr txBox="1">
            <a:spLocks noChangeArrowheads="1"/>
          </p:cNvSpPr>
          <p:nvPr/>
        </p:nvSpPr>
        <p:spPr bwMode="auto">
          <a:xfrm>
            <a:off x="6688348" y="2566356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PSA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3" name="Oval 17"/>
          <p:cNvSpPr>
            <a:spLocks noChangeArrowheads="1"/>
          </p:cNvSpPr>
          <p:nvPr/>
        </p:nvSpPr>
        <p:spPr bwMode="auto">
          <a:xfrm>
            <a:off x="6656826" y="3598652"/>
            <a:ext cx="838200" cy="7620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Text Box 8"/>
          <p:cNvSpPr txBox="1">
            <a:spLocks noChangeArrowheads="1"/>
          </p:cNvSpPr>
          <p:nvPr/>
        </p:nvSpPr>
        <p:spPr bwMode="auto">
          <a:xfrm>
            <a:off x="6750278" y="3802808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PSA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5" name="Oval 17"/>
          <p:cNvSpPr>
            <a:spLocks noChangeArrowheads="1"/>
          </p:cNvSpPr>
          <p:nvPr/>
        </p:nvSpPr>
        <p:spPr bwMode="auto">
          <a:xfrm>
            <a:off x="6665452" y="5181600"/>
            <a:ext cx="838200" cy="7620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Text Box 8"/>
          <p:cNvSpPr txBox="1">
            <a:spLocks noChangeArrowheads="1"/>
          </p:cNvSpPr>
          <p:nvPr/>
        </p:nvSpPr>
        <p:spPr bwMode="auto">
          <a:xfrm>
            <a:off x="6758904" y="5385756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PSA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7" name="Line 21"/>
          <p:cNvSpPr>
            <a:spLocks noChangeShapeType="1"/>
          </p:cNvSpPr>
          <p:nvPr/>
        </p:nvSpPr>
        <p:spPr bwMode="auto">
          <a:xfrm>
            <a:off x="7503652" y="3971026"/>
            <a:ext cx="33067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" name="Text Box 49"/>
          <p:cNvSpPr txBox="1">
            <a:spLocks noChangeArrowheads="1"/>
          </p:cNvSpPr>
          <p:nvPr/>
        </p:nvSpPr>
        <p:spPr bwMode="auto">
          <a:xfrm>
            <a:off x="7503652" y="1693652"/>
            <a:ext cx="17526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Data Products Workflow</a:t>
            </a:r>
            <a:endParaRPr lang="en-US" sz="2400" dirty="0"/>
          </a:p>
        </p:txBody>
      </p:sp>
      <p:sp>
        <p:nvSpPr>
          <p:cNvPr id="69" name="Oval 17"/>
          <p:cNvSpPr>
            <a:spLocks noChangeArrowheads="1"/>
          </p:cNvSpPr>
          <p:nvPr/>
        </p:nvSpPr>
        <p:spPr bwMode="auto">
          <a:xfrm>
            <a:off x="7848600" y="4876800"/>
            <a:ext cx="1037883" cy="6096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Line 24"/>
          <p:cNvSpPr>
            <a:spLocks noChangeShapeType="1"/>
          </p:cNvSpPr>
          <p:nvPr/>
        </p:nvSpPr>
        <p:spPr bwMode="auto">
          <a:xfrm>
            <a:off x="8356122" y="4267200"/>
            <a:ext cx="25878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" name="Text Box 8"/>
          <p:cNvSpPr txBox="1">
            <a:spLocks noChangeArrowheads="1"/>
          </p:cNvSpPr>
          <p:nvPr/>
        </p:nvSpPr>
        <p:spPr bwMode="auto">
          <a:xfrm>
            <a:off x="7678948" y="4868555"/>
            <a:ext cx="137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Hazard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Curve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2" name="Text Box 29"/>
          <p:cNvSpPr txBox="1">
            <a:spLocks noChangeArrowheads="1"/>
          </p:cNvSpPr>
          <p:nvPr/>
        </p:nvSpPr>
        <p:spPr bwMode="auto">
          <a:xfrm>
            <a:off x="5948256" y="6232582"/>
            <a:ext cx="19050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415,000 </a:t>
            </a:r>
            <a:r>
              <a:rPr lang="en-US" sz="1800" dirty="0" smtClean="0"/>
              <a:t>jobs</a:t>
            </a:r>
            <a:endParaRPr lang="en-US" sz="1800" dirty="0"/>
          </a:p>
        </p:txBody>
      </p:sp>
      <p:sp>
        <p:nvSpPr>
          <p:cNvPr id="73" name="Rectangle 72"/>
          <p:cNvSpPr/>
          <p:nvPr/>
        </p:nvSpPr>
        <p:spPr bwMode="auto">
          <a:xfrm>
            <a:off x="1777314" y="4166286"/>
            <a:ext cx="1295400" cy="990600"/>
          </a:xfrm>
          <a:prstGeom prst="rect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Earthquakes are worldwide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2</a:t>
            </a:fld>
            <a:endParaRPr lang="en-US" sz="120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6" name="Picture 4" descr="http://deliveryimages.acm.org/10.1145/1250000/1247243/earthquake_files/global_seismic_haz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8984"/>
            <a:ext cx="9143999" cy="520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0" name="Picture 8" descr="http://inapcache.boston.com/universal/site_graphics/blogs/bigpicture/new_zealand_quake/bp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62000"/>
            <a:ext cx="4414934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2" name="Picture 10" descr="http://inapcache.boston.com/universal/site_graphics/blogs/bigpicture/new_zealand_quake/bp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52" y="762000"/>
            <a:ext cx="447124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sosceles Triangle 14"/>
          <p:cNvSpPr/>
          <p:nvPr/>
        </p:nvSpPr>
        <p:spPr bwMode="auto">
          <a:xfrm rot="10800000">
            <a:off x="200602" y="3733798"/>
            <a:ext cx="8862527" cy="1447802"/>
          </a:xfrm>
          <a:prstGeom prst="triangle">
            <a:avLst>
              <a:gd name="adj" fmla="val 8473"/>
            </a:avLst>
          </a:prstGeom>
          <a:solidFill>
            <a:srgbClr val="BABEB6">
              <a:alpha val="7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0602" y="4300351"/>
            <a:ext cx="3228398" cy="224676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Christchurch, NZ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February 21, 2011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M6.1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185 deaths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29% GDP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1: Strain Green Tensor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order, staggered-grid, finite difference code</a:t>
            </a:r>
          </a:p>
          <a:p>
            <a:r>
              <a:rPr lang="en-US" dirty="0" smtClean="0"/>
              <a:t>85% of CyberShake CPU-hours</a:t>
            </a:r>
          </a:p>
          <a:p>
            <a:r>
              <a:rPr lang="en-US" dirty="0" smtClean="0"/>
              <a:t>Used same SGT code since 2007</a:t>
            </a:r>
          </a:p>
          <a:p>
            <a:pPr lvl="1"/>
            <a:r>
              <a:rPr lang="en-US" dirty="0" smtClean="0"/>
              <a:t>Readable, easy to use, interfaces with other software</a:t>
            </a:r>
          </a:p>
          <a:p>
            <a:pPr lvl="1"/>
            <a:r>
              <a:rPr lang="en-US" dirty="0" smtClean="0"/>
              <a:t>Scaling limitations</a:t>
            </a:r>
          </a:p>
          <a:p>
            <a:pPr lvl="2"/>
            <a:r>
              <a:rPr lang="en-US" dirty="0" smtClean="0"/>
              <a:t>Writes file-per-core, merged in post-processing</a:t>
            </a:r>
          </a:p>
          <a:p>
            <a:pPr lvl="2"/>
            <a:r>
              <a:rPr lang="en-US" dirty="0" smtClean="0"/>
              <a:t>Synchronous MPI communication</a:t>
            </a:r>
          </a:p>
          <a:p>
            <a:pPr lvl="2"/>
            <a:r>
              <a:rPr lang="en-US" dirty="0" smtClean="0"/>
              <a:t>Little single-core optimization</a:t>
            </a:r>
          </a:p>
          <a:p>
            <a:r>
              <a:rPr lang="en-US" dirty="0" smtClean="0"/>
              <a:t>Moved to alternative SCEC community code, AWP-ODC</a:t>
            </a:r>
          </a:p>
          <a:p>
            <a:pPr lvl="1"/>
            <a:r>
              <a:rPr lang="en-US" dirty="0" smtClean="0"/>
              <a:t>Optimized starting in 2004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20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AWP-ODC enhancements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Runtime per </a:t>
            </a:r>
            <a:r>
              <a:rPr lang="en-US" dirty="0" err="1" smtClean="0"/>
              <a:t>timestep</a:t>
            </a:r>
            <a:r>
              <a:rPr lang="en-US" dirty="0" smtClean="0"/>
              <a:t> of CPU version reduced 98%</a:t>
            </a:r>
          </a:p>
          <a:p>
            <a:r>
              <a:rPr lang="en-US" dirty="0" smtClean="0"/>
              <a:t>Two enhancements responsible for 82% of improvement</a:t>
            </a:r>
          </a:p>
          <a:p>
            <a:pPr lvl="1"/>
            <a:r>
              <a:rPr lang="en-US" dirty="0" smtClean="0"/>
              <a:t>Asynchronous communication</a:t>
            </a:r>
          </a:p>
          <a:p>
            <a:pPr lvl="1"/>
            <a:r>
              <a:rPr lang="en-US" dirty="0" smtClean="0"/>
              <a:t>Single-core optimization </a:t>
            </a:r>
            <a:r>
              <a:rPr lang="en-US" dirty="0" smtClean="0"/>
              <a:t>(no division, </a:t>
            </a:r>
            <a:r>
              <a:rPr lang="en-US" dirty="0" err="1" smtClean="0"/>
              <a:t>vectorization</a:t>
            </a:r>
            <a:r>
              <a:rPr lang="en-US" dirty="0" smtClean="0"/>
              <a:t>, loop unrolling, cache blocking, etc.)</a:t>
            </a:r>
          </a:p>
          <a:p>
            <a:r>
              <a:rPr lang="en-US" dirty="0" smtClean="0"/>
              <a:t>Leads to 100% weak scaling in CyberShake regime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21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738" y="1295400"/>
            <a:ext cx="3487062" cy="29625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4447723"/>
            <a:ext cx="7492582" cy="24102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73235" y="4721423"/>
            <a:ext cx="1418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(Cui et al., SC’13)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92486" y="4467208"/>
            <a:ext cx="1695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(Zhou et al., ICCS’12)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AWP-ODC ported to GPU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76200" y="1447800"/>
            <a:ext cx="8934450" cy="3124200"/>
          </a:xfrm>
        </p:spPr>
        <p:txBody>
          <a:bodyPr/>
          <a:lstStyle/>
          <a:p>
            <a:pPr marL="234950" indent="-234950">
              <a:spcBef>
                <a:spcPts val="600"/>
              </a:spcBef>
            </a:pPr>
            <a:r>
              <a:rPr lang="en-US" dirty="0" smtClean="0"/>
              <a:t>3D domain decomposition</a:t>
            </a:r>
          </a:p>
          <a:p>
            <a:pPr marL="631825" lvl="1">
              <a:spcBef>
                <a:spcPts val="600"/>
              </a:spcBef>
            </a:pPr>
            <a:r>
              <a:rPr lang="en-US" dirty="0" smtClean="0"/>
              <a:t>Z-striping good for cache</a:t>
            </a:r>
          </a:p>
          <a:p>
            <a:pPr marL="631825" lvl="1">
              <a:spcBef>
                <a:spcPts val="600"/>
              </a:spcBef>
            </a:pPr>
            <a:r>
              <a:rPr lang="en-US" dirty="0" smtClean="0"/>
              <a:t>Reduces # of neighbors</a:t>
            </a:r>
          </a:p>
          <a:p>
            <a:pPr marL="234950" indent="-234950">
              <a:spcBef>
                <a:spcPts val="600"/>
              </a:spcBef>
            </a:pPr>
            <a:r>
              <a:rPr lang="en-US" dirty="0" smtClean="0"/>
              <a:t>Single-GPU optimizations</a:t>
            </a:r>
          </a:p>
          <a:p>
            <a:pPr marL="234950" indent="-234950">
              <a:spcBef>
                <a:spcPts val="600"/>
              </a:spcBef>
            </a:pPr>
            <a:r>
              <a:rPr lang="en-US" dirty="0" smtClean="0"/>
              <a:t>Multi-GPU optimizations</a:t>
            </a:r>
          </a:p>
          <a:p>
            <a:pPr marL="631825" lvl="1">
              <a:spcBef>
                <a:spcPts val="600"/>
              </a:spcBef>
            </a:pPr>
            <a:r>
              <a:rPr lang="en-US" dirty="0" smtClean="0"/>
              <a:t>Eliminate stress communication</a:t>
            </a:r>
          </a:p>
        </p:txBody>
      </p:sp>
    </p:spTree>
    <p:extLst>
      <p:ext uri="{BB962C8B-B14F-4D97-AF65-F5344CB8AC3E}">
        <p14:creationId xmlns:p14="http://schemas.microsoft.com/office/powerpoint/2010/main" val="64558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47"/>
          <p:cNvSpPr>
            <a:spLocks noChangeArrowheads="1"/>
          </p:cNvSpPr>
          <p:nvPr/>
        </p:nvSpPr>
        <p:spPr bwMode="auto">
          <a:xfrm>
            <a:off x="7696200" y="1686460"/>
            <a:ext cx="1371600" cy="4953000"/>
          </a:xfrm>
          <a:prstGeom prst="rect">
            <a:avLst/>
          </a:prstGeom>
          <a:solidFill>
            <a:srgbClr val="BABEB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8471" y="6573838"/>
            <a:ext cx="990600" cy="228600"/>
          </a:xfrm>
        </p:spPr>
        <p:txBody>
          <a:bodyPr/>
          <a:lstStyle/>
          <a:p>
            <a:fld id="{DFE7DFD5-D236-4324-A7D9-720880520DCE}" type="slidenum">
              <a:rPr lang="en-US"/>
              <a:pPr/>
              <a:t>23</a:t>
            </a:fld>
            <a:endParaRPr lang="en-US" sz="1200"/>
          </a:p>
        </p:txBody>
      </p:sp>
      <p:sp>
        <p:nvSpPr>
          <p:cNvPr id="938031" name="Rectangle 47"/>
          <p:cNvSpPr>
            <a:spLocks noChangeArrowheads="1"/>
          </p:cNvSpPr>
          <p:nvPr/>
        </p:nvSpPr>
        <p:spPr bwMode="auto">
          <a:xfrm>
            <a:off x="3221862" y="1676400"/>
            <a:ext cx="4363634" cy="4953000"/>
          </a:xfrm>
          <a:prstGeom prst="rect">
            <a:avLst/>
          </a:prstGeom>
          <a:solidFill>
            <a:srgbClr val="BABEB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38027" name="Rectangle 43"/>
          <p:cNvSpPr>
            <a:spLocks noChangeArrowheads="1"/>
          </p:cNvSpPr>
          <p:nvPr/>
        </p:nvSpPr>
        <p:spPr bwMode="auto">
          <a:xfrm>
            <a:off x="96541" y="1676400"/>
            <a:ext cx="3027659" cy="4953000"/>
          </a:xfrm>
          <a:prstGeom prst="rect">
            <a:avLst/>
          </a:prstGeom>
          <a:solidFill>
            <a:srgbClr val="BABEB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0296" y="533400"/>
            <a:ext cx="8229600" cy="1143000"/>
          </a:xfrm>
        </p:spPr>
        <p:txBody>
          <a:bodyPr/>
          <a:lstStyle/>
          <a:p>
            <a:r>
              <a:rPr lang="en-US"/>
              <a:t>CyberShake workflows</a:t>
            </a:r>
          </a:p>
        </p:txBody>
      </p:sp>
      <p:sp>
        <p:nvSpPr>
          <p:cNvPr id="938003" name="Line 19"/>
          <p:cNvSpPr>
            <a:spLocks noChangeShapeType="1"/>
          </p:cNvSpPr>
          <p:nvPr/>
        </p:nvSpPr>
        <p:spPr bwMode="auto">
          <a:xfrm flipV="1">
            <a:off x="4308896" y="2743200"/>
            <a:ext cx="5334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04" name="Line 20"/>
          <p:cNvSpPr>
            <a:spLocks noChangeShapeType="1"/>
          </p:cNvSpPr>
          <p:nvPr/>
        </p:nvSpPr>
        <p:spPr bwMode="auto">
          <a:xfrm>
            <a:off x="4308896" y="3733800"/>
            <a:ext cx="5334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05" name="Line 21"/>
          <p:cNvSpPr>
            <a:spLocks noChangeShapeType="1"/>
          </p:cNvSpPr>
          <p:nvPr/>
        </p:nvSpPr>
        <p:spPr bwMode="auto">
          <a:xfrm>
            <a:off x="4492932" y="5555408"/>
            <a:ext cx="4083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07" name="Line 23"/>
          <p:cNvSpPr>
            <a:spLocks noChangeShapeType="1"/>
          </p:cNvSpPr>
          <p:nvPr/>
        </p:nvSpPr>
        <p:spPr bwMode="auto">
          <a:xfrm>
            <a:off x="6804696" y="3962400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08" name="Line 24"/>
          <p:cNvSpPr>
            <a:spLocks noChangeShapeType="1"/>
          </p:cNvSpPr>
          <p:nvPr/>
        </p:nvSpPr>
        <p:spPr bwMode="auto">
          <a:xfrm>
            <a:off x="7453330" y="2743200"/>
            <a:ext cx="8382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10" name="Text Box 26"/>
          <p:cNvSpPr txBox="1">
            <a:spLocks noChangeArrowheads="1"/>
          </p:cNvSpPr>
          <p:nvPr/>
        </p:nvSpPr>
        <p:spPr bwMode="auto">
          <a:xfrm>
            <a:off x="5436021" y="4437062"/>
            <a:ext cx="244475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38012" name="Text Box 28"/>
          <p:cNvSpPr txBox="1">
            <a:spLocks noChangeArrowheads="1"/>
          </p:cNvSpPr>
          <p:nvPr/>
        </p:nvSpPr>
        <p:spPr bwMode="auto">
          <a:xfrm>
            <a:off x="2935862" y="5921514"/>
            <a:ext cx="19050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7,000 jobs </a:t>
            </a:r>
            <a:endParaRPr lang="en-US" sz="1800" dirty="0"/>
          </a:p>
        </p:txBody>
      </p:sp>
      <p:sp>
        <p:nvSpPr>
          <p:cNvPr id="938013" name="Text Box 29"/>
          <p:cNvSpPr txBox="1">
            <a:spLocks noChangeArrowheads="1"/>
          </p:cNvSpPr>
          <p:nvPr/>
        </p:nvSpPr>
        <p:spPr bwMode="auto">
          <a:xfrm>
            <a:off x="4400469" y="6208489"/>
            <a:ext cx="19050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415,000 jobs</a:t>
            </a:r>
            <a:endParaRPr lang="en-US" sz="1800" dirty="0"/>
          </a:p>
        </p:txBody>
      </p:sp>
      <p:sp>
        <p:nvSpPr>
          <p:cNvPr id="938021" name="Line 37"/>
          <p:cNvSpPr>
            <a:spLocks noChangeShapeType="1"/>
          </p:cNvSpPr>
          <p:nvPr/>
        </p:nvSpPr>
        <p:spPr bwMode="auto">
          <a:xfrm flipV="1">
            <a:off x="7377130" y="4191000"/>
            <a:ext cx="700070" cy="109987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22" name="Oval 38"/>
          <p:cNvSpPr>
            <a:spLocks noChangeArrowheads="1"/>
          </p:cNvSpPr>
          <p:nvPr/>
        </p:nvSpPr>
        <p:spPr bwMode="auto">
          <a:xfrm>
            <a:off x="202413" y="4230625"/>
            <a:ext cx="1134324" cy="838200"/>
          </a:xfrm>
          <a:prstGeom prst="ellipse">
            <a:avLst/>
          </a:prstGeom>
          <a:gradFill>
            <a:gsLst>
              <a:gs pos="0">
                <a:srgbClr val="99FF99"/>
              </a:gs>
              <a:gs pos="100000">
                <a:srgbClr val="CC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8023" name="Text Box 39"/>
          <p:cNvSpPr txBox="1">
            <a:spLocks noChangeArrowheads="1"/>
          </p:cNvSpPr>
          <p:nvPr/>
        </p:nvSpPr>
        <p:spPr bwMode="auto">
          <a:xfrm>
            <a:off x="-20234" y="4292025"/>
            <a:ext cx="16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tx1"/>
                </a:solidFill>
              </a:rPr>
              <a:t>Mesh generation</a:t>
            </a:r>
          </a:p>
        </p:txBody>
      </p:sp>
      <p:sp>
        <p:nvSpPr>
          <p:cNvPr id="938024" name="Line 40"/>
          <p:cNvSpPr>
            <a:spLocks noChangeShapeType="1"/>
          </p:cNvSpPr>
          <p:nvPr/>
        </p:nvSpPr>
        <p:spPr bwMode="auto">
          <a:xfrm>
            <a:off x="1351366" y="4648200"/>
            <a:ext cx="485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25" name="Line 41"/>
          <p:cNvSpPr>
            <a:spLocks noChangeShapeType="1"/>
          </p:cNvSpPr>
          <p:nvPr/>
        </p:nvSpPr>
        <p:spPr bwMode="auto">
          <a:xfrm flipV="1">
            <a:off x="2799166" y="3505200"/>
            <a:ext cx="685800" cy="812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28" name="Text Box 44"/>
          <p:cNvSpPr txBox="1">
            <a:spLocks noChangeArrowheads="1"/>
          </p:cNvSpPr>
          <p:nvPr/>
        </p:nvSpPr>
        <p:spPr bwMode="auto">
          <a:xfrm>
            <a:off x="132166" y="1752600"/>
            <a:ext cx="30480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Tensor Workflow</a:t>
            </a:r>
            <a:endParaRPr lang="en-US" sz="2400" dirty="0"/>
          </a:p>
        </p:txBody>
      </p:sp>
      <p:sp>
        <p:nvSpPr>
          <p:cNvPr id="938029" name="Text Box 45"/>
          <p:cNvSpPr txBox="1">
            <a:spLocks noChangeArrowheads="1"/>
          </p:cNvSpPr>
          <p:nvPr/>
        </p:nvSpPr>
        <p:spPr bwMode="auto">
          <a:xfrm>
            <a:off x="-11608" y="5932741"/>
            <a:ext cx="1574322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1 job</a:t>
            </a:r>
            <a:endParaRPr lang="en-US" sz="1800" dirty="0"/>
          </a:p>
        </p:txBody>
      </p:sp>
      <p:sp>
        <p:nvSpPr>
          <p:cNvPr id="938030" name="Text Box 46"/>
          <p:cNvSpPr txBox="1">
            <a:spLocks noChangeArrowheads="1"/>
          </p:cNvSpPr>
          <p:nvPr/>
        </p:nvSpPr>
        <p:spPr bwMode="auto">
          <a:xfrm>
            <a:off x="1595784" y="6212038"/>
            <a:ext cx="137601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2 jobs</a:t>
            </a:r>
            <a:endParaRPr lang="en-US" sz="1800" dirty="0"/>
          </a:p>
        </p:txBody>
      </p:sp>
      <p:sp>
        <p:nvSpPr>
          <p:cNvPr id="938032" name="Line 48"/>
          <p:cNvSpPr>
            <a:spLocks noChangeShapeType="1"/>
          </p:cNvSpPr>
          <p:nvPr/>
        </p:nvSpPr>
        <p:spPr bwMode="auto">
          <a:xfrm>
            <a:off x="2799166" y="5029200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33" name="Text Box 49"/>
          <p:cNvSpPr txBox="1">
            <a:spLocks noChangeArrowheads="1"/>
          </p:cNvSpPr>
          <p:nvPr/>
        </p:nvSpPr>
        <p:spPr bwMode="auto">
          <a:xfrm>
            <a:off x="3198966" y="1735348"/>
            <a:ext cx="44196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Post-Processing Workflow</a:t>
            </a:r>
            <a:endParaRPr lang="en-US" sz="2400" dirty="0"/>
          </a:p>
        </p:txBody>
      </p:sp>
      <p:sp>
        <p:nvSpPr>
          <p:cNvPr id="938035" name="Text Box 51"/>
          <p:cNvSpPr txBox="1">
            <a:spLocks noChangeArrowheads="1"/>
          </p:cNvSpPr>
          <p:nvPr/>
        </p:nvSpPr>
        <p:spPr bwMode="auto">
          <a:xfrm>
            <a:off x="3775496" y="4208463"/>
            <a:ext cx="244475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5" name="Oval 17"/>
          <p:cNvSpPr>
            <a:spLocks noChangeArrowheads="1"/>
          </p:cNvSpPr>
          <p:nvPr/>
        </p:nvSpPr>
        <p:spPr bwMode="auto">
          <a:xfrm>
            <a:off x="7841521" y="3640348"/>
            <a:ext cx="1037883" cy="6096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Text Box 8"/>
          <p:cNvSpPr txBox="1">
            <a:spLocks noChangeArrowheads="1"/>
          </p:cNvSpPr>
          <p:nvPr/>
        </p:nvSpPr>
        <p:spPr bwMode="auto">
          <a:xfrm>
            <a:off x="7681930" y="3657600"/>
            <a:ext cx="137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DB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Insert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1" name="Oval 38"/>
          <p:cNvSpPr>
            <a:spLocks noChangeArrowheads="1"/>
          </p:cNvSpPr>
          <p:nvPr/>
        </p:nvSpPr>
        <p:spPr bwMode="auto">
          <a:xfrm>
            <a:off x="1851696" y="4241322"/>
            <a:ext cx="1134324" cy="838200"/>
          </a:xfrm>
          <a:prstGeom prst="ellipse">
            <a:avLst/>
          </a:prstGeom>
          <a:gradFill>
            <a:gsLst>
              <a:gs pos="0">
                <a:srgbClr val="99FF99"/>
              </a:gs>
              <a:gs pos="100000">
                <a:srgbClr val="CC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8002" name="Text Box 18"/>
          <p:cNvSpPr txBox="1">
            <a:spLocks noChangeArrowheads="1"/>
          </p:cNvSpPr>
          <p:nvPr/>
        </p:nvSpPr>
        <p:spPr bwMode="auto">
          <a:xfrm>
            <a:off x="1768818" y="4332275"/>
            <a:ext cx="1331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Tensor simulation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Oval 17"/>
          <p:cNvSpPr>
            <a:spLocks noChangeArrowheads="1"/>
          </p:cNvSpPr>
          <p:nvPr/>
        </p:nvSpPr>
        <p:spPr bwMode="auto">
          <a:xfrm>
            <a:off x="3385870" y="3048000"/>
            <a:ext cx="1143000" cy="7620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7988" name="Text Box 4"/>
          <p:cNvSpPr txBox="1">
            <a:spLocks noChangeArrowheads="1"/>
          </p:cNvSpPr>
          <p:nvPr/>
        </p:nvSpPr>
        <p:spPr bwMode="auto">
          <a:xfrm>
            <a:off x="3358558" y="3113567"/>
            <a:ext cx="121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Tensor extraction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7" name="Oval 17"/>
          <p:cNvSpPr>
            <a:spLocks noChangeArrowheads="1"/>
          </p:cNvSpPr>
          <p:nvPr/>
        </p:nvSpPr>
        <p:spPr bwMode="auto">
          <a:xfrm>
            <a:off x="3335548" y="5174408"/>
            <a:ext cx="1143000" cy="7620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3318296" y="5259234"/>
            <a:ext cx="121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Tensor extraction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9" name="Oval 17"/>
          <p:cNvSpPr>
            <a:spLocks noChangeArrowheads="1"/>
          </p:cNvSpPr>
          <p:nvPr/>
        </p:nvSpPr>
        <p:spPr bwMode="auto">
          <a:xfrm>
            <a:off x="4846734" y="2369392"/>
            <a:ext cx="1371600" cy="7620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7992" name="Text Box 8"/>
          <p:cNvSpPr txBox="1">
            <a:spLocks noChangeArrowheads="1"/>
          </p:cNvSpPr>
          <p:nvPr/>
        </p:nvSpPr>
        <p:spPr bwMode="auto">
          <a:xfrm>
            <a:off x="4751734" y="2480096"/>
            <a:ext cx="16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tx1"/>
                </a:solidFill>
              </a:rPr>
              <a:t>Seismogram synthesis</a:t>
            </a:r>
          </a:p>
        </p:txBody>
      </p:sp>
      <p:sp>
        <p:nvSpPr>
          <p:cNvPr id="51" name="Oval 17"/>
          <p:cNvSpPr>
            <a:spLocks noChangeArrowheads="1"/>
          </p:cNvSpPr>
          <p:nvPr/>
        </p:nvSpPr>
        <p:spPr bwMode="auto">
          <a:xfrm>
            <a:off x="4851036" y="3624530"/>
            <a:ext cx="1371600" cy="7620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Text Box 8"/>
          <p:cNvSpPr txBox="1">
            <a:spLocks noChangeArrowheads="1"/>
          </p:cNvSpPr>
          <p:nvPr/>
        </p:nvSpPr>
        <p:spPr bwMode="auto">
          <a:xfrm>
            <a:off x="4756036" y="3735234"/>
            <a:ext cx="16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tx1"/>
                </a:solidFill>
              </a:rPr>
              <a:t>Seismogram synthesis</a:t>
            </a:r>
          </a:p>
        </p:txBody>
      </p:sp>
      <p:sp>
        <p:nvSpPr>
          <p:cNvPr id="53" name="Oval 17"/>
          <p:cNvSpPr>
            <a:spLocks noChangeArrowheads="1"/>
          </p:cNvSpPr>
          <p:nvPr/>
        </p:nvSpPr>
        <p:spPr bwMode="auto">
          <a:xfrm>
            <a:off x="4875480" y="5174408"/>
            <a:ext cx="1371600" cy="7620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Text Box 8"/>
          <p:cNvSpPr txBox="1">
            <a:spLocks noChangeArrowheads="1"/>
          </p:cNvSpPr>
          <p:nvPr/>
        </p:nvSpPr>
        <p:spPr bwMode="auto">
          <a:xfrm>
            <a:off x="4780480" y="5285112"/>
            <a:ext cx="16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tx1"/>
                </a:solidFill>
              </a:rPr>
              <a:t>Seismogram synthesis</a:t>
            </a:r>
          </a:p>
        </p:txBody>
      </p:sp>
      <p:sp>
        <p:nvSpPr>
          <p:cNvPr id="55" name="Line 21"/>
          <p:cNvSpPr>
            <a:spLocks noChangeShapeType="1"/>
          </p:cNvSpPr>
          <p:nvPr/>
        </p:nvSpPr>
        <p:spPr bwMode="auto">
          <a:xfrm>
            <a:off x="6213896" y="2743200"/>
            <a:ext cx="4083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6" name="Line 21"/>
          <p:cNvSpPr>
            <a:spLocks noChangeShapeType="1"/>
          </p:cNvSpPr>
          <p:nvPr/>
        </p:nvSpPr>
        <p:spPr bwMode="auto">
          <a:xfrm>
            <a:off x="6236906" y="3996904"/>
            <a:ext cx="4083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7" name="Line 21"/>
          <p:cNvSpPr>
            <a:spLocks noChangeShapeType="1"/>
          </p:cNvSpPr>
          <p:nvPr/>
        </p:nvSpPr>
        <p:spPr bwMode="auto">
          <a:xfrm>
            <a:off x="6261350" y="5562600"/>
            <a:ext cx="4083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" name="Oval 17"/>
          <p:cNvSpPr>
            <a:spLocks noChangeArrowheads="1"/>
          </p:cNvSpPr>
          <p:nvPr/>
        </p:nvSpPr>
        <p:spPr bwMode="auto">
          <a:xfrm>
            <a:off x="6594896" y="2362200"/>
            <a:ext cx="838200" cy="7620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 Box 8"/>
          <p:cNvSpPr txBox="1">
            <a:spLocks noChangeArrowheads="1"/>
          </p:cNvSpPr>
          <p:nvPr/>
        </p:nvSpPr>
        <p:spPr bwMode="auto">
          <a:xfrm>
            <a:off x="6688348" y="2566356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PSA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3" name="Oval 17"/>
          <p:cNvSpPr>
            <a:spLocks noChangeArrowheads="1"/>
          </p:cNvSpPr>
          <p:nvPr/>
        </p:nvSpPr>
        <p:spPr bwMode="auto">
          <a:xfrm>
            <a:off x="6656826" y="3598652"/>
            <a:ext cx="838200" cy="7620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Text Box 8"/>
          <p:cNvSpPr txBox="1">
            <a:spLocks noChangeArrowheads="1"/>
          </p:cNvSpPr>
          <p:nvPr/>
        </p:nvSpPr>
        <p:spPr bwMode="auto">
          <a:xfrm>
            <a:off x="6750278" y="3802808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PSA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5" name="Oval 17"/>
          <p:cNvSpPr>
            <a:spLocks noChangeArrowheads="1"/>
          </p:cNvSpPr>
          <p:nvPr/>
        </p:nvSpPr>
        <p:spPr bwMode="auto">
          <a:xfrm>
            <a:off x="6665452" y="5181600"/>
            <a:ext cx="838200" cy="7620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Text Box 8"/>
          <p:cNvSpPr txBox="1">
            <a:spLocks noChangeArrowheads="1"/>
          </p:cNvSpPr>
          <p:nvPr/>
        </p:nvSpPr>
        <p:spPr bwMode="auto">
          <a:xfrm>
            <a:off x="6758904" y="5385756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PSA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7" name="Line 21"/>
          <p:cNvSpPr>
            <a:spLocks noChangeShapeType="1"/>
          </p:cNvSpPr>
          <p:nvPr/>
        </p:nvSpPr>
        <p:spPr bwMode="auto">
          <a:xfrm>
            <a:off x="7503652" y="3971026"/>
            <a:ext cx="33067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" name="Text Box 49"/>
          <p:cNvSpPr txBox="1">
            <a:spLocks noChangeArrowheads="1"/>
          </p:cNvSpPr>
          <p:nvPr/>
        </p:nvSpPr>
        <p:spPr bwMode="auto">
          <a:xfrm>
            <a:off x="7503652" y="1693652"/>
            <a:ext cx="17526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Data Products Workflow</a:t>
            </a:r>
            <a:endParaRPr lang="en-US" sz="2400" dirty="0"/>
          </a:p>
        </p:txBody>
      </p:sp>
      <p:sp>
        <p:nvSpPr>
          <p:cNvPr id="69" name="Oval 17"/>
          <p:cNvSpPr>
            <a:spLocks noChangeArrowheads="1"/>
          </p:cNvSpPr>
          <p:nvPr/>
        </p:nvSpPr>
        <p:spPr bwMode="auto">
          <a:xfrm>
            <a:off x="7848600" y="4876800"/>
            <a:ext cx="1037883" cy="6096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Line 24"/>
          <p:cNvSpPr>
            <a:spLocks noChangeShapeType="1"/>
          </p:cNvSpPr>
          <p:nvPr/>
        </p:nvSpPr>
        <p:spPr bwMode="auto">
          <a:xfrm>
            <a:off x="8356122" y="4267200"/>
            <a:ext cx="25878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" name="Text Box 8"/>
          <p:cNvSpPr txBox="1">
            <a:spLocks noChangeArrowheads="1"/>
          </p:cNvSpPr>
          <p:nvPr/>
        </p:nvSpPr>
        <p:spPr bwMode="auto">
          <a:xfrm>
            <a:off x="7678948" y="4868555"/>
            <a:ext cx="137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Hazard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Curve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2" name="Text Box 29"/>
          <p:cNvSpPr txBox="1">
            <a:spLocks noChangeArrowheads="1"/>
          </p:cNvSpPr>
          <p:nvPr/>
        </p:nvSpPr>
        <p:spPr bwMode="auto">
          <a:xfrm>
            <a:off x="5931146" y="6213920"/>
            <a:ext cx="19050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415,000 jobs</a:t>
            </a:r>
            <a:endParaRPr lang="en-US" sz="1800" dirty="0"/>
          </a:p>
        </p:txBody>
      </p:sp>
      <p:sp>
        <p:nvSpPr>
          <p:cNvPr id="73" name="Rectangle 72"/>
          <p:cNvSpPr/>
          <p:nvPr/>
        </p:nvSpPr>
        <p:spPr bwMode="auto">
          <a:xfrm>
            <a:off x="3200400" y="5029200"/>
            <a:ext cx="4385096" cy="1600200"/>
          </a:xfrm>
          <a:prstGeom prst="rect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2: High Throughput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~837,000 serial jobs per run</a:t>
            </a:r>
          </a:p>
          <a:p>
            <a:pPr lvl="1"/>
            <a:r>
              <a:rPr lang="en-US" dirty="0" smtClean="0"/>
              <a:t>0.1 to 60 sec</a:t>
            </a:r>
          </a:p>
          <a:p>
            <a:pPr lvl="1"/>
            <a:r>
              <a:rPr lang="en-US" dirty="0" smtClean="0"/>
              <a:t>Mostly independent</a:t>
            </a:r>
          </a:p>
          <a:p>
            <a:r>
              <a:rPr lang="en-US" dirty="0" smtClean="0"/>
              <a:t>Combined seismogram and PSA jobs into one using C wrapper</a:t>
            </a:r>
          </a:p>
          <a:p>
            <a:pPr lvl="1"/>
            <a:r>
              <a:rPr lang="en-US" dirty="0" smtClean="0"/>
              <a:t>“</a:t>
            </a:r>
            <a:r>
              <a:rPr lang="en-US" dirty="0" err="1" smtClean="0"/>
              <a:t>SeisPSA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Half as many jobs</a:t>
            </a:r>
          </a:p>
          <a:p>
            <a:pPr lvl="1"/>
            <a:r>
              <a:rPr lang="en-US" dirty="0" smtClean="0"/>
              <a:t>Also eliminates PSA job reading in seismogram file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24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Throughput Scheduling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Workflow tools required to manage the jobs</a:t>
            </a:r>
          </a:p>
          <a:p>
            <a:r>
              <a:rPr lang="en-US" dirty="0" smtClean="0"/>
              <a:t>Can’t put them directly into the queue</a:t>
            </a:r>
          </a:p>
          <a:p>
            <a:pPr lvl="1"/>
            <a:r>
              <a:rPr lang="en-US" dirty="0" smtClean="0"/>
              <a:t>Schedule can’t handle millions of short jobs</a:t>
            </a:r>
          </a:p>
          <a:p>
            <a:pPr lvl="1"/>
            <a:r>
              <a:rPr lang="en-US" dirty="0" smtClean="0"/>
              <a:t>Scheduler cycle is too slow (5+ minutes)</a:t>
            </a:r>
          </a:p>
          <a:p>
            <a:r>
              <a:rPr lang="en-US" dirty="0" smtClean="0"/>
              <a:t>Pegasus-</a:t>
            </a:r>
            <a:r>
              <a:rPr lang="en-US" dirty="0" err="1" smtClean="0"/>
              <a:t>mpi</a:t>
            </a:r>
            <a:r>
              <a:rPr lang="en-US" dirty="0" smtClean="0"/>
              <a:t>-cluster workflow tool (PMC)</a:t>
            </a:r>
          </a:p>
          <a:p>
            <a:r>
              <a:rPr lang="en-US" dirty="0" smtClean="0"/>
              <a:t>Workflow tools request chunk of cores, PMC manages task scheduling</a:t>
            </a:r>
          </a:p>
          <a:p>
            <a:r>
              <a:rPr lang="en-US" dirty="0" smtClean="0"/>
              <a:t>MPI wrapper around serial or thread-parallel jobs</a:t>
            </a:r>
          </a:p>
          <a:p>
            <a:pPr lvl="1"/>
            <a:r>
              <a:rPr lang="en-US" dirty="0" smtClean="0"/>
              <a:t>Master-worker paradigm</a:t>
            </a:r>
          </a:p>
          <a:p>
            <a:pPr lvl="1"/>
            <a:r>
              <a:rPr lang="en-US" dirty="0" smtClean="0"/>
              <a:t>MPI messaging has low latency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25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43"/>
          <p:cNvSpPr>
            <a:spLocks noChangeArrowheads="1"/>
          </p:cNvSpPr>
          <p:nvPr/>
        </p:nvSpPr>
        <p:spPr bwMode="auto">
          <a:xfrm>
            <a:off x="152400" y="1676400"/>
            <a:ext cx="3027659" cy="4953000"/>
          </a:xfrm>
          <a:prstGeom prst="rect">
            <a:avLst/>
          </a:prstGeom>
          <a:solidFill>
            <a:srgbClr val="BABEB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Rectangle 47"/>
          <p:cNvSpPr>
            <a:spLocks noChangeArrowheads="1"/>
          </p:cNvSpPr>
          <p:nvPr/>
        </p:nvSpPr>
        <p:spPr bwMode="auto">
          <a:xfrm>
            <a:off x="7696200" y="1686460"/>
            <a:ext cx="1371600" cy="4953000"/>
          </a:xfrm>
          <a:prstGeom prst="rect">
            <a:avLst/>
          </a:prstGeom>
          <a:solidFill>
            <a:srgbClr val="BABEB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8471" y="6573838"/>
            <a:ext cx="990600" cy="228600"/>
          </a:xfrm>
        </p:spPr>
        <p:txBody>
          <a:bodyPr/>
          <a:lstStyle/>
          <a:p>
            <a:fld id="{DFE7DFD5-D236-4324-A7D9-720880520DCE}" type="slidenum">
              <a:rPr lang="en-US"/>
              <a:pPr/>
              <a:t>26</a:t>
            </a:fld>
            <a:endParaRPr lang="en-US" sz="1200"/>
          </a:p>
        </p:txBody>
      </p:sp>
      <p:sp>
        <p:nvSpPr>
          <p:cNvPr id="938027" name="Rectangle 43"/>
          <p:cNvSpPr>
            <a:spLocks noChangeArrowheads="1"/>
          </p:cNvSpPr>
          <p:nvPr/>
        </p:nvSpPr>
        <p:spPr bwMode="auto">
          <a:xfrm>
            <a:off x="3394496" y="1676400"/>
            <a:ext cx="4170659" cy="4953000"/>
          </a:xfrm>
          <a:prstGeom prst="rect">
            <a:avLst/>
          </a:prstGeom>
          <a:solidFill>
            <a:srgbClr val="BABEB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8" name="Rectangle 57"/>
          <p:cNvSpPr/>
          <p:nvPr/>
        </p:nvSpPr>
        <p:spPr bwMode="auto">
          <a:xfrm>
            <a:off x="5486400" y="2209800"/>
            <a:ext cx="1752600" cy="3962400"/>
          </a:xfrm>
          <a:prstGeom prst="rect">
            <a:avLst/>
          </a:prstGeom>
          <a:gradFill>
            <a:gsLst>
              <a:gs pos="0">
                <a:srgbClr val="99FF99"/>
              </a:gs>
              <a:gs pos="5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93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0296" y="533400"/>
            <a:ext cx="8229600" cy="1143000"/>
          </a:xfrm>
        </p:spPr>
        <p:txBody>
          <a:bodyPr/>
          <a:lstStyle/>
          <a:p>
            <a:r>
              <a:rPr lang="en-US"/>
              <a:t>CyberShake workflows</a:t>
            </a:r>
          </a:p>
        </p:txBody>
      </p:sp>
      <p:sp>
        <p:nvSpPr>
          <p:cNvPr id="938003" name="Line 19"/>
          <p:cNvSpPr>
            <a:spLocks noChangeShapeType="1"/>
          </p:cNvSpPr>
          <p:nvPr/>
        </p:nvSpPr>
        <p:spPr bwMode="auto">
          <a:xfrm flipV="1">
            <a:off x="4308896" y="2743200"/>
            <a:ext cx="5334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04" name="Line 20"/>
          <p:cNvSpPr>
            <a:spLocks noChangeShapeType="1"/>
          </p:cNvSpPr>
          <p:nvPr/>
        </p:nvSpPr>
        <p:spPr bwMode="auto">
          <a:xfrm>
            <a:off x="4308896" y="3733800"/>
            <a:ext cx="5334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05" name="Line 21"/>
          <p:cNvSpPr>
            <a:spLocks noChangeShapeType="1"/>
          </p:cNvSpPr>
          <p:nvPr/>
        </p:nvSpPr>
        <p:spPr bwMode="auto">
          <a:xfrm>
            <a:off x="4492932" y="5555408"/>
            <a:ext cx="4083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12" name="Text Box 28"/>
          <p:cNvSpPr txBox="1">
            <a:spLocks noChangeArrowheads="1"/>
          </p:cNvSpPr>
          <p:nvPr/>
        </p:nvSpPr>
        <p:spPr bwMode="auto">
          <a:xfrm>
            <a:off x="3276600" y="5943600"/>
            <a:ext cx="1905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6 PMC jobs </a:t>
            </a:r>
            <a:endParaRPr lang="en-US" sz="2000" dirty="0"/>
          </a:p>
        </p:txBody>
      </p:sp>
      <p:sp>
        <p:nvSpPr>
          <p:cNvPr id="938022" name="Oval 38"/>
          <p:cNvSpPr>
            <a:spLocks noChangeArrowheads="1"/>
          </p:cNvSpPr>
          <p:nvPr/>
        </p:nvSpPr>
        <p:spPr bwMode="auto">
          <a:xfrm>
            <a:off x="202413" y="4230625"/>
            <a:ext cx="1134324" cy="838200"/>
          </a:xfrm>
          <a:prstGeom prst="ellipse">
            <a:avLst/>
          </a:prstGeom>
          <a:gradFill>
            <a:gsLst>
              <a:gs pos="0">
                <a:srgbClr val="99FF99"/>
              </a:gs>
              <a:gs pos="100000">
                <a:srgbClr val="CC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8023" name="Text Box 39"/>
          <p:cNvSpPr txBox="1">
            <a:spLocks noChangeArrowheads="1"/>
          </p:cNvSpPr>
          <p:nvPr/>
        </p:nvSpPr>
        <p:spPr bwMode="auto">
          <a:xfrm>
            <a:off x="-20234" y="4292025"/>
            <a:ext cx="16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tx1"/>
                </a:solidFill>
              </a:rPr>
              <a:t>Mesh generation</a:t>
            </a:r>
          </a:p>
        </p:txBody>
      </p:sp>
      <p:sp>
        <p:nvSpPr>
          <p:cNvPr id="938024" name="Line 40"/>
          <p:cNvSpPr>
            <a:spLocks noChangeShapeType="1"/>
          </p:cNvSpPr>
          <p:nvPr/>
        </p:nvSpPr>
        <p:spPr bwMode="auto">
          <a:xfrm>
            <a:off x="1351366" y="4648200"/>
            <a:ext cx="485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Rectangle 76"/>
          <p:cNvSpPr/>
          <p:nvPr/>
        </p:nvSpPr>
        <p:spPr bwMode="auto">
          <a:xfrm>
            <a:off x="3505200" y="2209800"/>
            <a:ext cx="1447800" cy="3962400"/>
          </a:xfrm>
          <a:prstGeom prst="rect">
            <a:avLst/>
          </a:prstGeom>
          <a:gradFill>
            <a:gsLst>
              <a:gs pos="0">
                <a:srgbClr val="99FF99"/>
              </a:gs>
              <a:gs pos="5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938025" name="Line 41"/>
          <p:cNvSpPr>
            <a:spLocks noChangeShapeType="1"/>
          </p:cNvSpPr>
          <p:nvPr/>
        </p:nvSpPr>
        <p:spPr bwMode="auto">
          <a:xfrm flipV="1">
            <a:off x="2799166" y="4114800"/>
            <a:ext cx="629834" cy="203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28" name="Text Box 44"/>
          <p:cNvSpPr txBox="1">
            <a:spLocks noChangeArrowheads="1"/>
          </p:cNvSpPr>
          <p:nvPr/>
        </p:nvSpPr>
        <p:spPr bwMode="auto">
          <a:xfrm>
            <a:off x="132166" y="1752600"/>
            <a:ext cx="30480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Tensor Workflow</a:t>
            </a:r>
            <a:endParaRPr lang="en-US" sz="2400" dirty="0"/>
          </a:p>
        </p:txBody>
      </p:sp>
      <p:sp>
        <p:nvSpPr>
          <p:cNvPr id="938029" name="Text Box 45"/>
          <p:cNvSpPr txBox="1">
            <a:spLocks noChangeArrowheads="1"/>
          </p:cNvSpPr>
          <p:nvPr/>
        </p:nvSpPr>
        <p:spPr bwMode="auto">
          <a:xfrm>
            <a:off x="-11608" y="5886086"/>
            <a:ext cx="157432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1 job</a:t>
            </a:r>
            <a:endParaRPr lang="en-US" sz="2000" dirty="0"/>
          </a:p>
        </p:txBody>
      </p:sp>
      <p:sp>
        <p:nvSpPr>
          <p:cNvPr id="938030" name="Text Box 46"/>
          <p:cNvSpPr txBox="1">
            <a:spLocks noChangeArrowheads="1"/>
          </p:cNvSpPr>
          <p:nvPr/>
        </p:nvSpPr>
        <p:spPr bwMode="auto">
          <a:xfrm>
            <a:off x="1290984" y="6212038"/>
            <a:ext cx="22098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>2 jobs</a:t>
            </a:r>
            <a:endParaRPr lang="en-US" sz="2000" dirty="0"/>
          </a:p>
        </p:txBody>
      </p:sp>
      <p:sp>
        <p:nvSpPr>
          <p:cNvPr id="938033" name="Text Box 49"/>
          <p:cNvSpPr txBox="1">
            <a:spLocks noChangeArrowheads="1"/>
          </p:cNvSpPr>
          <p:nvPr/>
        </p:nvSpPr>
        <p:spPr bwMode="auto">
          <a:xfrm>
            <a:off x="3198966" y="1735348"/>
            <a:ext cx="44196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Post-Processing Workflow</a:t>
            </a:r>
            <a:endParaRPr lang="en-US" sz="2400" dirty="0"/>
          </a:p>
        </p:txBody>
      </p:sp>
      <p:sp>
        <p:nvSpPr>
          <p:cNvPr id="938035" name="Text Box 51"/>
          <p:cNvSpPr txBox="1">
            <a:spLocks noChangeArrowheads="1"/>
          </p:cNvSpPr>
          <p:nvPr/>
        </p:nvSpPr>
        <p:spPr bwMode="auto">
          <a:xfrm>
            <a:off x="4038600" y="3886200"/>
            <a:ext cx="244475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5" name="Oval 17"/>
          <p:cNvSpPr>
            <a:spLocks noChangeArrowheads="1"/>
          </p:cNvSpPr>
          <p:nvPr/>
        </p:nvSpPr>
        <p:spPr bwMode="auto">
          <a:xfrm>
            <a:off x="7841521" y="3640348"/>
            <a:ext cx="1037883" cy="6096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Text Box 8"/>
          <p:cNvSpPr txBox="1">
            <a:spLocks noChangeArrowheads="1"/>
          </p:cNvSpPr>
          <p:nvPr/>
        </p:nvSpPr>
        <p:spPr bwMode="auto">
          <a:xfrm>
            <a:off x="7681930" y="3657600"/>
            <a:ext cx="137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DB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Insert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1" name="Oval 38"/>
          <p:cNvSpPr>
            <a:spLocks noChangeArrowheads="1"/>
          </p:cNvSpPr>
          <p:nvPr/>
        </p:nvSpPr>
        <p:spPr bwMode="auto">
          <a:xfrm>
            <a:off x="1851696" y="4241322"/>
            <a:ext cx="1134324" cy="838200"/>
          </a:xfrm>
          <a:prstGeom prst="ellipse">
            <a:avLst/>
          </a:prstGeom>
          <a:gradFill>
            <a:gsLst>
              <a:gs pos="0">
                <a:srgbClr val="99FF99"/>
              </a:gs>
              <a:gs pos="100000">
                <a:srgbClr val="CC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8002" name="Text Box 18"/>
          <p:cNvSpPr txBox="1">
            <a:spLocks noChangeArrowheads="1"/>
          </p:cNvSpPr>
          <p:nvPr/>
        </p:nvSpPr>
        <p:spPr bwMode="auto">
          <a:xfrm>
            <a:off x="1768818" y="4332275"/>
            <a:ext cx="1331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Tensor simulation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Oval 17"/>
          <p:cNvSpPr>
            <a:spLocks noChangeArrowheads="1"/>
          </p:cNvSpPr>
          <p:nvPr/>
        </p:nvSpPr>
        <p:spPr bwMode="auto">
          <a:xfrm>
            <a:off x="3608712" y="2971800"/>
            <a:ext cx="1143000" cy="7620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7988" name="Text Box 4"/>
          <p:cNvSpPr txBox="1">
            <a:spLocks noChangeArrowheads="1"/>
          </p:cNvSpPr>
          <p:nvPr/>
        </p:nvSpPr>
        <p:spPr bwMode="auto">
          <a:xfrm>
            <a:off x="3581400" y="3037367"/>
            <a:ext cx="121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Tensor extraction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7" name="Oval 17"/>
          <p:cNvSpPr>
            <a:spLocks noChangeArrowheads="1"/>
          </p:cNvSpPr>
          <p:nvPr/>
        </p:nvSpPr>
        <p:spPr bwMode="auto">
          <a:xfrm>
            <a:off x="3598652" y="4724400"/>
            <a:ext cx="1143000" cy="7620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3581400" y="4809226"/>
            <a:ext cx="121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Tensor extraction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7" name="Line 21"/>
          <p:cNvSpPr>
            <a:spLocks noChangeShapeType="1"/>
          </p:cNvSpPr>
          <p:nvPr/>
        </p:nvSpPr>
        <p:spPr bwMode="auto">
          <a:xfrm>
            <a:off x="7253270" y="3971026"/>
            <a:ext cx="59533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" name="Text Box 49"/>
          <p:cNvSpPr txBox="1">
            <a:spLocks noChangeArrowheads="1"/>
          </p:cNvSpPr>
          <p:nvPr/>
        </p:nvSpPr>
        <p:spPr bwMode="auto">
          <a:xfrm>
            <a:off x="7503652" y="1693652"/>
            <a:ext cx="17526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Data Products Workflow</a:t>
            </a:r>
            <a:endParaRPr lang="en-US" sz="2400" dirty="0"/>
          </a:p>
        </p:txBody>
      </p:sp>
      <p:sp>
        <p:nvSpPr>
          <p:cNvPr id="69" name="Oval 17"/>
          <p:cNvSpPr>
            <a:spLocks noChangeArrowheads="1"/>
          </p:cNvSpPr>
          <p:nvPr/>
        </p:nvSpPr>
        <p:spPr bwMode="auto">
          <a:xfrm>
            <a:off x="7848600" y="4876800"/>
            <a:ext cx="1037883" cy="6096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Line 24"/>
          <p:cNvSpPr>
            <a:spLocks noChangeShapeType="1"/>
          </p:cNvSpPr>
          <p:nvPr/>
        </p:nvSpPr>
        <p:spPr bwMode="auto">
          <a:xfrm>
            <a:off x="8356122" y="4267200"/>
            <a:ext cx="25878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" name="Text Box 8"/>
          <p:cNvSpPr txBox="1">
            <a:spLocks noChangeArrowheads="1"/>
          </p:cNvSpPr>
          <p:nvPr/>
        </p:nvSpPr>
        <p:spPr bwMode="auto">
          <a:xfrm>
            <a:off x="7678948" y="4868555"/>
            <a:ext cx="137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Hazard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Curve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9" name="Oval 17"/>
          <p:cNvSpPr>
            <a:spLocks noChangeArrowheads="1"/>
          </p:cNvSpPr>
          <p:nvPr/>
        </p:nvSpPr>
        <p:spPr bwMode="auto">
          <a:xfrm>
            <a:off x="5664678" y="2895600"/>
            <a:ext cx="1371600" cy="6096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Text Box 8"/>
          <p:cNvSpPr txBox="1">
            <a:spLocks noChangeArrowheads="1"/>
          </p:cNvSpPr>
          <p:nvPr/>
        </p:nvSpPr>
        <p:spPr bwMode="auto">
          <a:xfrm>
            <a:off x="5486400" y="2286000"/>
            <a:ext cx="16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PMC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5" name="Text Box 8"/>
          <p:cNvSpPr txBox="1">
            <a:spLocks noChangeArrowheads="1"/>
          </p:cNvSpPr>
          <p:nvPr/>
        </p:nvSpPr>
        <p:spPr bwMode="auto">
          <a:xfrm>
            <a:off x="5562600" y="3014246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 smtClean="0">
                <a:solidFill>
                  <a:schemeClr val="tx1"/>
                </a:solidFill>
              </a:rPr>
              <a:t>SeisPSA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8" name="Text Box 8"/>
          <p:cNvSpPr txBox="1">
            <a:spLocks noChangeArrowheads="1"/>
          </p:cNvSpPr>
          <p:nvPr/>
        </p:nvSpPr>
        <p:spPr bwMode="auto">
          <a:xfrm>
            <a:off x="3657600" y="2221468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PMC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9" name="Oval 17"/>
          <p:cNvSpPr>
            <a:spLocks noChangeArrowheads="1"/>
          </p:cNvSpPr>
          <p:nvPr/>
        </p:nvSpPr>
        <p:spPr bwMode="auto">
          <a:xfrm>
            <a:off x="5664678" y="4800600"/>
            <a:ext cx="1371600" cy="6096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Text Box 8"/>
          <p:cNvSpPr txBox="1">
            <a:spLocks noChangeArrowheads="1"/>
          </p:cNvSpPr>
          <p:nvPr/>
        </p:nvSpPr>
        <p:spPr bwMode="auto">
          <a:xfrm>
            <a:off x="5562600" y="4919246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 smtClean="0">
                <a:solidFill>
                  <a:schemeClr val="tx1"/>
                </a:solidFill>
              </a:rPr>
              <a:t>SeisPSA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auto">
          <a:xfrm>
            <a:off x="4967270" y="3971026"/>
            <a:ext cx="51913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" name="Text Box 51"/>
          <p:cNvSpPr txBox="1">
            <a:spLocks noChangeArrowheads="1"/>
          </p:cNvSpPr>
          <p:nvPr/>
        </p:nvSpPr>
        <p:spPr bwMode="auto">
          <a:xfrm>
            <a:off x="6248400" y="3810000"/>
            <a:ext cx="244475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3" name="Text Box 28"/>
          <p:cNvSpPr txBox="1">
            <a:spLocks noChangeArrowheads="1"/>
          </p:cNvSpPr>
          <p:nvPr/>
        </p:nvSpPr>
        <p:spPr bwMode="auto">
          <a:xfrm>
            <a:off x="5410200" y="5943600"/>
            <a:ext cx="1905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6 PMC jobs </a:t>
            </a:r>
            <a:endParaRPr lang="en-US" sz="2000" dirty="0"/>
          </a:p>
        </p:txBody>
      </p:sp>
      <p:sp>
        <p:nvSpPr>
          <p:cNvPr id="84" name="Text Box 28"/>
          <p:cNvSpPr txBox="1">
            <a:spLocks noChangeArrowheads="1"/>
          </p:cNvSpPr>
          <p:nvPr/>
        </p:nvSpPr>
        <p:spPr bwMode="auto">
          <a:xfrm>
            <a:off x="3276600" y="5410200"/>
            <a:ext cx="1905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7,000 </a:t>
            </a:r>
            <a:r>
              <a:rPr lang="en-US" sz="2000" dirty="0" smtClean="0"/>
              <a:t>jobs </a:t>
            </a:r>
            <a:endParaRPr lang="en-US" sz="2000" dirty="0"/>
          </a:p>
        </p:txBody>
      </p:sp>
      <p:sp>
        <p:nvSpPr>
          <p:cNvPr id="85" name="Text Box 28"/>
          <p:cNvSpPr txBox="1">
            <a:spLocks noChangeArrowheads="1"/>
          </p:cNvSpPr>
          <p:nvPr/>
        </p:nvSpPr>
        <p:spPr bwMode="auto">
          <a:xfrm>
            <a:off x="5410200" y="5410200"/>
            <a:ext cx="1905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415,000 </a:t>
            </a:r>
            <a:r>
              <a:rPr lang="en-US" sz="2000" dirty="0" smtClean="0"/>
              <a:t>jobs </a:t>
            </a:r>
            <a:endParaRPr lang="en-US" sz="2000" dirty="0"/>
          </a:p>
        </p:txBody>
      </p:sp>
      <p:sp>
        <p:nvSpPr>
          <p:cNvPr id="86" name="Rectangle 85"/>
          <p:cNvSpPr/>
          <p:nvPr/>
        </p:nvSpPr>
        <p:spPr bwMode="auto">
          <a:xfrm>
            <a:off x="3500784" y="4572000"/>
            <a:ext cx="1452216" cy="1066800"/>
          </a:xfrm>
          <a:prstGeom prst="rect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5486400" y="4572000"/>
            <a:ext cx="1752600" cy="1066800"/>
          </a:xfrm>
          <a:prstGeom prst="rect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3: I/O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34450" cy="4800600"/>
          </a:xfrm>
        </p:spPr>
        <p:txBody>
          <a:bodyPr/>
          <a:lstStyle/>
          <a:p>
            <a:r>
              <a:rPr lang="en-US" dirty="0" smtClean="0"/>
              <a:t>I/O load influenced by:</a:t>
            </a:r>
          </a:p>
          <a:p>
            <a:pPr lvl="1"/>
            <a:r>
              <a:rPr lang="en-US" dirty="0" smtClean="0"/>
              <a:t>Amount of data</a:t>
            </a:r>
          </a:p>
          <a:p>
            <a:pPr lvl="1"/>
            <a:r>
              <a:rPr lang="en-US" dirty="0" smtClean="0"/>
              <a:t>Number of reads and writes </a:t>
            </a:r>
          </a:p>
          <a:p>
            <a:pPr lvl="1"/>
            <a:r>
              <a:rPr lang="en-US" dirty="0" smtClean="0"/>
              <a:t>Number of opens and closes</a:t>
            </a:r>
          </a:p>
          <a:p>
            <a:r>
              <a:rPr lang="en-US" dirty="0" smtClean="0"/>
              <a:t>Tensor extraction jobs</a:t>
            </a:r>
          </a:p>
          <a:p>
            <a:pPr lvl="1"/>
            <a:r>
              <a:rPr lang="en-US" dirty="0" smtClean="0"/>
              <a:t>Read 40 GB, then write a subset</a:t>
            </a:r>
          </a:p>
          <a:p>
            <a:pPr lvl="2"/>
            <a:r>
              <a:rPr lang="en-US" dirty="0" smtClean="0"/>
              <a:t>40 GB x 7000 jobs = 273 TB of data read</a:t>
            </a:r>
          </a:p>
          <a:p>
            <a:pPr lvl="1"/>
            <a:r>
              <a:rPr lang="en-US" dirty="0" smtClean="0"/>
              <a:t>Instead, restructure as MPI job</a:t>
            </a:r>
          </a:p>
          <a:p>
            <a:pPr lvl="2"/>
            <a:r>
              <a:rPr lang="en-US" dirty="0" smtClean="0"/>
              <a:t>Read in 40 GB distributed among processors</a:t>
            </a:r>
          </a:p>
          <a:p>
            <a:pPr lvl="2"/>
            <a:r>
              <a:rPr lang="en-US" dirty="0" smtClean="0"/>
              <a:t>Write many subsets</a:t>
            </a:r>
          </a:p>
          <a:p>
            <a:pPr lvl="2"/>
            <a:r>
              <a:rPr lang="en-US" dirty="0" smtClean="0"/>
              <a:t>40 GB x 6 jobs = 240 GB read = 99.9% improvement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27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I/O-memory-CPU tradeoff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15400" cy="5257800"/>
          </a:xfrm>
        </p:spPr>
        <p:txBody>
          <a:bodyPr/>
          <a:lstStyle/>
          <a:p>
            <a:r>
              <a:rPr lang="en-US" sz="2400" dirty="0" err="1" smtClean="0"/>
              <a:t>SeisPSA</a:t>
            </a:r>
            <a:r>
              <a:rPr lang="en-US" sz="2400" dirty="0" smtClean="0"/>
              <a:t> jobs</a:t>
            </a:r>
          </a:p>
          <a:p>
            <a:pPr lvl="1"/>
            <a:r>
              <a:rPr lang="en-US" sz="2000" dirty="0" smtClean="0"/>
              <a:t>Read earthquake description and tensors</a:t>
            </a:r>
          </a:p>
          <a:p>
            <a:pPr lvl="1"/>
            <a:r>
              <a:rPr lang="en-US" sz="2000" dirty="0" smtClean="0"/>
              <a:t>Write two files (350 bytes, 24 KB)</a:t>
            </a:r>
          </a:p>
          <a:p>
            <a:pPr lvl="1"/>
            <a:r>
              <a:rPr lang="en-US" sz="2000" dirty="0" smtClean="0"/>
              <a:t>Groups of 2 to 1568 </a:t>
            </a:r>
            <a:r>
              <a:rPr lang="en-US" sz="2000" dirty="0" err="1" smtClean="0"/>
              <a:t>SeisPSA</a:t>
            </a:r>
            <a:r>
              <a:rPr lang="en-US" sz="2000" dirty="0" smtClean="0"/>
              <a:t> jobs share input files</a:t>
            </a:r>
          </a:p>
          <a:p>
            <a:r>
              <a:rPr lang="en-US" sz="2400" dirty="0" smtClean="0"/>
              <a:t>Reduce reads</a:t>
            </a:r>
          </a:p>
          <a:p>
            <a:pPr lvl="1"/>
            <a:r>
              <a:rPr lang="en-US" sz="2000" dirty="0" smtClean="0"/>
              <a:t>Generate earthquake description on the fly from geometry</a:t>
            </a:r>
          </a:p>
          <a:p>
            <a:pPr lvl="2"/>
            <a:r>
              <a:rPr lang="en-US" sz="1600" dirty="0" smtClean="0"/>
              <a:t>Exchange I/O for memory and CPU time</a:t>
            </a:r>
          </a:p>
          <a:p>
            <a:pPr lvl="2"/>
            <a:r>
              <a:rPr lang="en-US" sz="1600" dirty="0" smtClean="0"/>
              <a:t>Use </a:t>
            </a:r>
            <a:r>
              <a:rPr lang="en-US" sz="1600" dirty="0" err="1" smtClean="0"/>
              <a:t>memcached</a:t>
            </a:r>
            <a:r>
              <a:rPr lang="en-US" sz="1600" dirty="0" smtClean="0"/>
              <a:t> library to explicitly cache rupture geometry</a:t>
            </a:r>
          </a:p>
          <a:p>
            <a:pPr lvl="1"/>
            <a:r>
              <a:rPr lang="en-US" sz="2000" dirty="0" smtClean="0"/>
              <a:t>Batch jobs together to reuse tensors</a:t>
            </a:r>
          </a:p>
          <a:p>
            <a:pPr lvl="2"/>
            <a:r>
              <a:rPr lang="en-US" sz="1600" dirty="0" smtClean="0"/>
              <a:t>Read tensors once, calculate multiple seismograms</a:t>
            </a:r>
            <a:endParaRPr lang="en-US" dirty="0" smtClean="0"/>
          </a:p>
          <a:p>
            <a:r>
              <a:rPr lang="en-US" sz="2400" dirty="0" smtClean="0"/>
              <a:t>Reduce writes</a:t>
            </a:r>
          </a:p>
          <a:p>
            <a:pPr lvl="1"/>
            <a:r>
              <a:rPr lang="en-US" sz="2000" dirty="0" smtClean="0"/>
              <a:t>Pegasus-</a:t>
            </a:r>
            <a:r>
              <a:rPr lang="en-US" sz="2000" dirty="0" err="1" smtClean="0"/>
              <a:t>mpi</a:t>
            </a:r>
            <a:r>
              <a:rPr lang="en-US" sz="2000" dirty="0" smtClean="0"/>
              <a:t>-cluster supports “pipe forwarding”</a:t>
            </a:r>
          </a:p>
          <a:p>
            <a:pPr lvl="1"/>
            <a:r>
              <a:rPr lang="en-US" sz="2000" dirty="0" smtClean="0"/>
              <a:t>Workers write to pipes, master writes to 60x fewer 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28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43"/>
          <p:cNvSpPr>
            <a:spLocks noChangeArrowheads="1"/>
          </p:cNvSpPr>
          <p:nvPr/>
        </p:nvSpPr>
        <p:spPr bwMode="auto">
          <a:xfrm>
            <a:off x="152400" y="1524000"/>
            <a:ext cx="3027659" cy="5181600"/>
          </a:xfrm>
          <a:prstGeom prst="rect">
            <a:avLst/>
          </a:prstGeom>
          <a:solidFill>
            <a:srgbClr val="BABEB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Rectangle 47"/>
          <p:cNvSpPr>
            <a:spLocks noChangeArrowheads="1"/>
          </p:cNvSpPr>
          <p:nvPr/>
        </p:nvSpPr>
        <p:spPr bwMode="auto">
          <a:xfrm>
            <a:off x="7696200" y="1524000"/>
            <a:ext cx="1371600" cy="5181600"/>
          </a:xfrm>
          <a:prstGeom prst="rect">
            <a:avLst/>
          </a:prstGeom>
          <a:solidFill>
            <a:srgbClr val="BABEB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8471" y="6573838"/>
            <a:ext cx="990600" cy="228600"/>
          </a:xfrm>
        </p:spPr>
        <p:txBody>
          <a:bodyPr/>
          <a:lstStyle/>
          <a:p>
            <a:fld id="{DFE7DFD5-D236-4324-A7D9-720880520DCE}" type="slidenum">
              <a:rPr lang="en-US"/>
              <a:pPr/>
              <a:t>29</a:t>
            </a:fld>
            <a:endParaRPr lang="en-US" sz="1200"/>
          </a:p>
        </p:txBody>
      </p:sp>
      <p:sp>
        <p:nvSpPr>
          <p:cNvPr id="938027" name="Rectangle 43"/>
          <p:cNvSpPr>
            <a:spLocks noChangeArrowheads="1"/>
          </p:cNvSpPr>
          <p:nvPr/>
        </p:nvSpPr>
        <p:spPr bwMode="auto">
          <a:xfrm>
            <a:off x="3276600" y="1524000"/>
            <a:ext cx="4288555" cy="5181600"/>
          </a:xfrm>
          <a:prstGeom prst="rect">
            <a:avLst/>
          </a:prstGeom>
          <a:solidFill>
            <a:srgbClr val="BABEB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8" name="Rectangle 57"/>
          <p:cNvSpPr/>
          <p:nvPr/>
        </p:nvSpPr>
        <p:spPr bwMode="auto">
          <a:xfrm>
            <a:off x="5486400" y="2057400"/>
            <a:ext cx="1752600" cy="1905000"/>
          </a:xfrm>
          <a:prstGeom prst="rect">
            <a:avLst/>
          </a:prstGeom>
          <a:gradFill>
            <a:gsLst>
              <a:gs pos="0">
                <a:srgbClr val="99FF99"/>
              </a:gs>
              <a:gs pos="5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93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0296" y="533400"/>
            <a:ext cx="8229600" cy="1143000"/>
          </a:xfrm>
        </p:spPr>
        <p:txBody>
          <a:bodyPr/>
          <a:lstStyle/>
          <a:p>
            <a:r>
              <a:rPr lang="en-US"/>
              <a:t>CyberShake workflows</a:t>
            </a:r>
          </a:p>
        </p:txBody>
      </p:sp>
      <p:sp>
        <p:nvSpPr>
          <p:cNvPr id="938005" name="Line 21"/>
          <p:cNvSpPr>
            <a:spLocks noChangeShapeType="1"/>
          </p:cNvSpPr>
          <p:nvPr/>
        </p:nvSpPr>
        <p:spPr bwMode="auto">
          <a:xfrm>
            <a:off x="4724400" y="51816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12" name="Text Box 28"/>
          <p:cNvSpPr txBox="1">
            <a:spLocks noChangeArrowheads="1"/>
          </p:cNvSpPr>
          <p:nvPr/>
        </p:nvSpPr>
        <p:spPr bwMode="auto">
          <a:xfrm>
            <a:off x="3276600" y="5997714"/>
            <a:ext cx="1905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6 jobs </a:t>
            </a:r>
            <a:endParaRPr lang="en-US" sz="2000" dirty="0"/>
          </a:p>
        </p:txBody>
      </p:sp>
      <p:sp>
        <p:nvSpPr>
          <p:cNvPr id="938022" name="Oval 38"/>
          <p:cNvSpPr>
            <a:spLocks noChangeArrowheads="1"/>
          </p:cNvSpPr>
          <p:nvPr/>
        </p:nvSpPr>
        <p:spPr bwMode="auto">
          <a:xfrm>
            <a:off x="202413" y="3962400"/>
            <a:ext cx="1134324" cy="838200"/>
          </a:xfrm>
          <a:prstGeom prst="ellipse">
            <a:avLst/>
          </a:prstGeom>
          <a:gradFill>
            <a:gsLst>
              <a:gs pos="0">
                <a:srgbClr val="99FF99"/>
              </a:gs>
              <a:gs pos="100000">
                <a:srgbClr val="CC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8023" name="Text Box 39"/>
          <p:cNvSpPr txBox="1">
            <a:spLocks noChangeArrowheads="1"/>
          </p:cNvSpPr>
          <p:nvPr/>
        </p:nvSpPr>
        <p:spPr bwMode="auto">
          <a:xfrm>
            <a:off x="-20234" y="4023800"/>
            <a:ext cx="16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tx1"/>
                </a:solidFill>
              </a:rPr>
              <a:t>Mesh generation</a:t>
            </a:r>
          </a:p>
        </p:txBody>
      </p:sp>
      <p:sp>
        <p:nvSpPr>
          <p:cNvPr id="938024" name="Line 40"/>
          <p:cNvSpPr>
            <a:spLocks noChangeShapeType="1"/>
          </p:cNvSpPr>
          <p:nvPr/>
        </p:nvSpPr>
        <p:spPr bwMode="auto">
          <a:xfrm>
            <a:off x="1351366" y="4379975"/>
            <a:ext cx="485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25" name="Line 41"/>
          <p:cNvSpPr>
            <a:spLocks noChangeShapeType="1"/>
          </p:cNvSpPr>
          <p:nvPr/>
        </p:nvSpPr>
        <p:spPr bwMode="auto">
          <a:xfrm flipV="1">
            <a:off x="2799166" y="3429000"/>
            <a:ext cx="782234" cy="889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28" name="Text Box 44"/>
          <p:cNvSpPr txBox="1">
            <a:spLocks noChangeArrowheads="1"/>
          </p:cNvSpPr>
          <p:nvPr/>
        </p:nvSpPr>
        <p:spPr bwMode="auto">
          <a:xfrm>
            <a:off x="132166" y="1582948"/>
            <a:ext cx="30480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Tensor Workflow</a:t>
            </a:r>
            <a:endParaRPr lang="en-US" sz="2400" dirty="0"/>
          </a:p>
        </p:txBody>
      </p:sp>
      <p:sp>
        <p:nvSpPr>
          <p:cNvPr id="938029" name="Text Box 45"/>
          <p:cNvSpPr txBox="1">
            <a:spLocks noChangeArrowheads="1"/>
          </p:cNvSpPr>
          <p:nvPr/>
        </p:nvSpPr>
        <p:spPr bwMode="auto">
          <a:xfrm>
            <a:off x="-11608" y="5979538"/>
            <a:ext cx="157432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1 job</a:t>
            </a:r>
            <a:endParaRPr lang="en-US" sz="2000" dirty="0"/>
          </a:p>
        </p:txBody>
      </p:sp>
      <p:sp>
        <p:nvSpPr>
          <p:cNvPr id="938030" name="Text Box 46"/>
          <p:cNvSpPr txBox="1">
            <a:spLocks noChangeArrowheads="1"/>
          </p:cNvSpPr>
          <p:nvPr/>
        </p:nvSpPr>
        <p:spPr bwMode="auto">
          <a:xfrm>
            <a:off x="1290984" y="6305490"/>
            <a:ext cx="22098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>2 jobs</a:t>
            </a:r>
            <a:endParaRPr lang="en-US" sz="2000" dirty="0"/>
          </a:p>
        </p:txBody>
      </p:sp>
      <p:sp>
        <p:nvSpPr>
          <p:cNvPr id="938033" name="Text Box 49"/>
          <p:cNvSpPr txBox="1">
            <a:spLocks noChangeArrowheads="1"/>
          </p:cNvSpPr>
          <p:nvPr/>
        </p:nvSpPr>
        <p:spPr bwMode="auto">
          <a:xfrm>
            <a:off x="3198966" y="1565696"/>
            <a:ext cx="44196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Post-Processing Workflow</a:t>
            </a:r>
            <a:endParaRPr lang="en-US" sz="2400" dirty="0"/>
          </a:p>
        </p:txBody>
      </p:sp>
      <p:sp>
        <p:nvSpPr>
          <p:cNvPr id="938035" name="Text Box 51"/>
          <p:cNvSpPr txBox="1">
            <a:spLocks noChangeArrowheads="1"/>
          </p:cNvSpPr>
          <p:nvPr/>
        </p:nvSpPr>
        <p:spPr bwMode="auto">
          <a:xfrm>
            <a:off x="4038600" y="3886200"/>
            <a:ext cx="244475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70000"/>
              </a:lnSpc>
            </a:pPr>
            <a:r>
              <a:rPr lang="en-US" sz="1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5" name="Oval 17"/>
          <p:cNvSpPr>
            <a:spLocks noChangeArrowheads="1"/>
          </p:cNvSpPr>
          <p:nvPr/>
        </p:nvSpPr>
        <p:spPr bwMode="auto">
          <a:xfrm>
            <a:off x="7841521" y="3640348"/>
            <a:ext cx="1037883" cy="6096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Text Box 8"/>
          <p:cNvSpPr txBox="1">
            <a:spLocks noChangeArrowheads="1"/>
          </p:cNvSpPr>
          <p:nvPr/>
        </p:nvSpPr>
        <p:spPr bwMode="auto">
          <a:xfrm>
            <a:off x="7681930" y="3657600"/>
            <a:ext cx="137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DB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Insert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1" name="Oval 38"/>
          <p:cNvSpPr>
            <a:spLocks noChangeArrowheads="1"/>
          </p:cNvSpPr>
          <p:nvPr/>
        </p:nvSpPr>
        <p:spPr bwMode="auto">
          <a:xfrm>
            <a:off x="1851696" y="3973097"/>
            <a:ext cx="1134324" cy="838200"/>
          </a:xfrm>
          <a:prstGeom prst="ellipse">
            <a:avLst/>
          </a:prstGeom>
          <a:gradFill>
            <a:gsLst>
              <a:gs pos="0">
                <a:srgbClr val="99FF99"/>
              </a:gs>
              <a:gs pos="100000">
                <a:srgbClr val="CC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8002" name="Text Box 18"/>
          <p:cNvSpPr txBox="1">
            <a:spLocks noChangeArrowheads="1"/>
          </p:cNvSpPr>
          <p:nvPr/>
        </p:nvSpPr>
        <p:spPr bwMode="auto">
          <a:xfrm>
            <a:off x="1768818" y="4064050"/>
            <a:ext cx="1331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Tensor simulation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9" name="Oval 38"/>
          <p:cNvSpPr>
            <a:spLocks noChangeArrowheads="1"/>
          </p:cNvSpPr>
          <p:nvPr/>
        </p:nvSpPr>
        <p:spPr bwMode="auto">
          <a:xfrm>
            <a:off x="3581400" y="2895600"/>
            <a:ext cx="1219200" cy="914400"/>
          </a:xfrm>
          <a:prstGeom prst="ellipse">
            <a:avLst/>
          </a:prstGeom>
          <a:gradFill>
            <a:gsLst>
              <a:gs pos="0">
                <a:srgbClr val="99FF99"/>
              </a:gs>
              <a:gs pos="100000">
                <a:srgbClr val="CC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Oval 38"/>
          <p:cNvSpPr>
            <a:spLocks noChangeArrowheads="1"/>
          </p:cNvSpPr>
          <p:nvPr/>
        </p:nvSpPr>
        <p:spPr bwMode="auto">
          <a:xfrm>
            <a:off x="3581400" y="4724400"/>
            <a:ext cx="1134324" cy="838200"/>
          </a:xfrm>
          <a:prstGeom prst="ellipse">
            <a:avLst/>
          </a:prstGeom>
          <a:gradFill>
            <a:gsLst>
              <a:gs pos="0">
                <a:srgbClr val="99FF99"/>
              </a:gs>
              <a:gs pos="100000">
                <a:srgbClr val="CC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7988" name="Text Box 4"/>
          <p:cNvSpPr txBox="1">
            <a:spLocks noChangeArrowheads="1"/>
          </p:cNvSpPr>
          <p:nvPr/>
        </p:nvSpPr>
        <p:spPr bwMode="auto">
          <a:xfrm>
            <a:off x="3581400" y="3037367"/>
            <a:ext cx="121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Tensor extraction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3581400" y="4809226"/>
            <a:ext cx="121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Tensor extraction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7" name="Line 21"/>
          <p:cNvSpPr>
            <a:spLocks noChangeShapeType="1"/>
          </p:cNvSpPr>
          <p:nvPr/>
        </p:nvSpPr>
        <p:spPr bwMode="auto">
          <a:xfrm>
            <a:off x="7239000" y="3124200"/>
            <a:ext cx="6858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" name="Text Box 49"/>
          <p:cNvSpPr txBox="1">
            <a:spLocks noChangeArrowheads="1"/>
          </p:cNvSpPr>
          <p:nvPr/>
        </p:nvSpPr>
        <p:spPr bwMode="auto">
          <a:xfrm>
            <a:off x="7503652" y="1524000"/>
            <a:ext cx="17526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Data Products Workflow</a:t>
            </a:r>
            <a:endParaRPr lang="en-US" sz="2400" dirty="0"/>
          </a:p>
        </p:txBody>
      </p:sp>
      <p:sp>
        <p:nvSpPr>
          <p:cNvPr id="69" name="Oval 17"/>
          <p:cNvSpPr>
            <a:spLocks noChangeArrowheads="1"/>
          </p:cNvSpPr>
          <p:nvPr/>
        </p:nvSpPr>
        <p:spPr bwMode="auto">
          <a:xfrm>
            <a:off x="7848600" y="4876800"/>
            <a:ext cx="1037883" cy="6096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Line 24"/>
          <p:cNvSpPr>
            <a:spLocks noChangeShapeType="1"/>
          </p:cNvSpPr>
          <p:nvPr/>
        </p:nvSpPr>
        <p:spPr bwMode="auto">
          <a:xfrm>
            <a:off x="8356122" y="4267200"/>
            <a:ext cx="25878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" name="Text Box 8"/>
          <p:cNvSpPr txBox="1">
            <a:spLocks noChangeArrowheads="1"/>
          </p:cNvSpPr>
          <p:nvPr/>
        </p:nvSpPr>
        <p:spPr bwMode="auto">
          <a:xfrm>
            <a:off x="7678948" y="4868555"/>
            <a:ext cx="137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Hazard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Curve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9" name="Oval 17"/>
          <p:cNvSpPr>
            <a:spLocks noChangeArrowheads="1"/>
          </p:cNvSpPr>
          <p:nvPr/>
        </p:nvSpPr>
        <p:spPr bwMode="auto">
          <a:xfrm>
            <a:off x="5664678" y="2438400"/>
            <a:ext cx="1371600" cy="4572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Text Box 8"/>
          <p:cNvSpPr txBox="1">
            <a:spLocks noChangeArrowheads="1"/>
          </p:cNvSpPr>
          <p:nvPr/>
        </p:nvSpPr>
        <p:spPr bwMode="auto">
          <a:xfrm>
            <a:off x="5562600" y="2057400"/>
            <a:ext cx="16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PMC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5" name="Text Box 8"/>
          <p:cNvSpPr txBox="1">
            <a:spLocks noChangeArrowheads="1"/>
          </p:cNvSpPr>
          <p:nvPr/>
        </p:nvSpPr>
        <p:spPr bwMode="auto">
          <a:xfrm>
            <a:off x="5562600" y="2480932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 smtClean="0">
                <a:solidFill>
                  <a:schemeClr val="tx1"/>
                </a:solidFill>
              </a:rPr>
              <a:t>SeisPSA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auto">
          <a:xfrm>
            <a:off x="4800600" y="3352800"/>
            <a:ext cx="67153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" name="Text Box 51"/>
          <p:cNvSpPr txBox="1">
            <a:spLocks noChangeArrowheads="1"/>
          </p:cNvSpPr>
          <p:nvPr/>
        </p:nvSpPr>
        <p:spPr bwMode="auto">
          <a:xfrm>
            <a:off x="6248400" y="2895600"/>
            <a:ext cx="244475" cy="47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50000"/>
              </a:lnSpc>
            </a:pP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50000"/>
              </a:lnSpc>
            </a:pP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50000"/>
              </a:lnSpc>
            </a:pP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3" name="Text Box 28"/>
          <p:cNvSpPr txBox="1">
            <a:spLocks noChangeArrowheads="1"/>
          </p:cNvSpPr>
          <p:nvPr/>
        </p:nvSpPr>
        <p:spPr bwMode="auto">
          <a:xfrm>
            <a:off x="5410200" y="5997714"/>
            <a:ext cx="19050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6 PMC jobs </a:t>
            </a:r>
            <a:endParaRPr lang="en-US" sz="2000" dirty="0"/>
          </a:p>
        </p:txBody>
      </p:sp>
      <p:sp>
        <p:nvSpPr>
          <p:cNvPr id="85" name="Text Box 28"/>
          <p:cNvSpPr txBox="1">
            <a:spLocks noChangeArrowheads="1"/>
          </p:cNvSpPr>
          <p:nvPr/>
        </p:nvSpPr>
        <p:spPr bwMode="auto">
          <a:xfrm>
            <a:off x="5410200" y="6000690"/>
            <a:ext cx="19050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>85,000 </a:t>
            </a:r>
            <a:r>
              <a:rPr lang="en-US" sz="2000" dirty="0" smtClean="0"/>
              <a:t>jobs </a:t>
            </a:r>
            <a:endParaRPr lang="en-US" sz="2000" dirty="0"/>
          </a:p>
        </p:txBody>
      </p:sp>
      <p:sp>
        <p:nvSpPr>
          <p:cNvPr id="51" name="Line 41"/>
          <p:cNvSpPr>
            <a:spLocks noChangeShapeType="1"/>
          </p:cNvSpPr>
          <p:nvPr/>
        </p:nvSpPr>
        <p:spPr bwMode="auto">
          <a:xfrm>
            <a:off x="2819400" y="4724400"/>
            <a:ext cx="7620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" name="Oval 17"/>
          <p:cNvSpPr>
            <a:spLocks noChangeArrowheads="1"/>
          </p:cNvSpPr>
          <p:nvPr/>
        </p:nvSpPr>
        <p:spPr bwMode="auto">
          <a:xfrm>
            <a:off x="5664678" y="3352800"/>
            <a:ext cx="1371600" cy="4572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Text Box 8"/>
          <p:cNvSpPr txBox="1">
            <a:spLocks noChangeArrowheads="1"/>
          </p:cNvSpPr>
          <p:nvPr/>
        </p:nvSpPr>
        <p:spPr bwMode="auto">
          <a:xfrm>
            <a:off x="5562600" y="3434375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 smtClean="0">
                <a:solidFill>
                  <a:schemeClr val="tx1"/>
                </a:solidFill>
              </a:rPr>
              <a:t>SeisPSA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5486400" y="4114800"/>
            <a:ext cx="1752600" cy="1905000"/>
          </a:xfrm>
          <a:prstGeom prst="rect">
            <a:avLst/>
          </a:prstGeom>
          <a:gradFill>
            <a:gsLst>
              <a:gs pos="0">
                <a:srgbClr val="99FF99"/>
              </a:gs>
              <a:gs pos="5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55" name="Oval 17"/>
          <p:cNvSpPr>
            <a:spLocks noChangeArrowheads="1"/>
          </p:cNvSpPr>
          <p:nvPr/>
        </p:nvSpPr>
        <p:spPr bwMode="auto">
          <a:xfrm>
            <a:off x="5664678" y="4462132"/>
            <a:ext cx="1371600" cy="4572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 Box 8"/>
          <p:cNvSpPr txBox="1">
            <a:spLocks noChangeArrowheads="1"/>
          </p:cNvSpPr>
          <p:nvPr/>
        </p:nvSpPr>
        <p:spPr bwMode="auto">
          <a:xfrm>
            <a:off x="5562600" y="4114800"/>
            <a:ext cx="16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PMC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7" name="Text Box 8"/>
          <p:cNvSpPr txBox="1">
            <a:spLocks noChangeArrowheads="1"/>
          </p:cNvSpPr>
          <p:nvPr/>
        </p:nvSpPr>
        <p:spPr bwMode="auto">
          <a:xfrm>
            <a:off x="5562600" y="4501175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 smtClean="0">
                <a:solidFill>
                  <a:schemeClr val="tx1"/>
                </a:solidFill>
              </a:rPr>
              <a:t>SeisPSA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1" name="Oval 17"/>
          <p:cNvSpPr>
            <a:spLocks noChangeArrowheads="1"/>
          </p:cNvSpPr>
          <p:nvPr/>
        </p:nvSpPr>
        <p:spPr bwMode="auto">
          <a:xfrm>
            <a:off x="5664678" y="5410200"/>
            <a:ext cx="1371600" cy="4572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Text Box 8"/>
          <p:cNvSpPr txBox="1">
            <a:spLocks noChangeArrowheads="1"/>
          </p:cNvSpPr>
          <p:nvPr/>
        </p:nvSpPr>
        <p:spPr bwMode="auto">
          <a:xfrm>
            <a:off x="5562600" y="5459876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 smtClean="0">
                <a:solidFill>
                  <a:schemeClr val="tx1"/>
                </a:solidFill>
              </a:rPr>
              <a:t>SeisPSA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4" name="Text Box 51"/>
          <p:cNvSpPr txBox="1">
            <a:spLocks noChangeArrowheads="1"/>
          </p:cNvSpPr>
          <p:nvPr/>
        </p:nvSpPr>
        <p:spPr bwMode="auto">
          <a:xfrm>
            <a:off x="6248400" y="4932633"/>
            <a:ext cx="244475" cy="47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50000"/>
              </a:lnSpc>
            </a:pP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50000"/>
              </a:lnSpc>
            </a:pP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50000"/>
              </a:lnSpc>
            </a:pP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5" name="Line 41"/>
          <p:cNvSpPr>
            <a:spLocks noChangeShapeType="1"/>
          </p:cNvSpPr>
          <p:nvPr/>
        </p:nvSpPr>
        <p:spPr bwMode="auto">
          <a:xfrm flipV="1">
            <a:off x="7239000" y="4114800"/>
            <a:ext cx="6858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Earthquakes are worldwide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</a:t>
            </a:fld>
            <a:endParaRPr lang="en-US" sz="120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6" name="Picture 4" descr="http://deliveryimages.acm.org/10.1145/1250000/1247243/earthquake_files/global_seismic_haz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8984"/>
            <a:ext cx="9143999" cy="520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sosceles Triangle 14"/>
          <p:cNvSpPr/>
          <p:nvPr/>
        </p:nvSpPr>
        <p:spPr bwMode="auto">
          <a:xfrm rot="10800000" flipV="1">
            <a:off x="381000" y="3581401"/>
            <a:ext cx="8382000" cy="479523"/>
          </a:xfrm>
          <a:prstGeom prst="triangle">
            <a:avLst>
              <a:gd name="adj" fmla="val 70018"/>
            </a:avLst>
          </a:prstGeom>
          <a:solidFill>
            <a:srgbClr val="BABEB6">
              <a:alpha val="7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10200" y="1752600"/>
            <a:ext cx="3657600" cy="230832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Port-au-Prince, Haiti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January 12, 2010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M7.0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220,000+ deaths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120% GDP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7042" name="Picture 2" descr="http://www.dfwonline.org/userdata/userfiles/image/DFW/Haiti_earthquake_da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68" y="4068144"/>
            <a:ext cx="4200331" cy="266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4" name="Picture 4" descr="http://upload.wikimedia.org/wikipedia/commons/c/ce/Haitian_national_palace_earthquak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66593"/>
            <a:ext cx="4220544" cy="266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46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4: Lengthy Runs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Run 1100+ hazard curves (2+ weeks </a:t>
            </a:r>
            <a:r>
              <a:rPr lang="en-US" dirty="0" err="1" smtClean="0"/>
              <a:t>wallclock</a:t>
            </a:r>
            <a:r>
              <a:rPr lang="en-US" dirty="0" smtClean="0"/>
              <a:t> time)</a:t>
            </a:r>
          </a:p>
          <a:p>
            <a:r>
              <a:rPr lang="en-US" dirty="0" smtClean="0"/>
              <a:t>High degree of automation required</a:t>
            </a:r>
          </a:p>
          <a:p>
            <a:pPr lvl="1"/>
            <a:r>
              <a:rPr lang="en-US" dirty="0" smtClean="0"/>
              <a:t>Workflow tools</a:t>
            </a:r>
          </a:p>
          <a:p>
            <a:pPr lvl="2"/>
            <a:r>
              <a:rPr lang="en-US" dirty="0" smtClean="0"/>
              <a:t>No manual job submission</a:t>
            </a:r>
          </a:p>
          <a:p>
            <a:pPr lvl="2"/>
            <a:r>
              <a:rPr lang="en-US" dirty="0" smtClean="0"/>
              <a:t>Automatic retries</a:t>
            </a:r>
          </a:p>
          <a:p>
            <a:pPr lvl="1"/>
            <a:r>
              <a:rPr lang="en-US" dirty="0" smtClean="0"/>
              <a:t>Easy monitoring</a:t>
            </a:r>
          </a:p>
          <a:p>
            <a:pPr lvl="2"/>
            <a:r>
              <a:rPr lang="en-US" dirty="0" smtClean="0"/>
              <a:t>Database tracks run states</a:t>
            </a:r>
          </a:p>
          <a:p>
            <a:pPr lvl="2"/>
            <a:r>
              <a:rPr lang="en-US" dirty="0" smtClean="0"/>
              <a:t>Email notifications</a:t>
            </a:r>
          </a:p>
          <a:p>
            <a:pPr lvl="1"/>
            <a:r>
              <a:rPr lang="en-US" dirty="0" smtClean="0"/>
              <a:t>Data products generated automatically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30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CyberShake Study 14.2 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1144 hazard curves (4 maps) on NCSA Blue Waters</a:t>
            </a:r>
          </a:p>
          <a:p>
            <a:r>
              <a:rPr lang="en-US" dirty="0" smtClean="0"/>
              <a:t>342 hours </a:t>
            </a:r>
            <a:r>
              <a:rPr lang="en-US" dirty="0" err="1" smtClean="0"/>
              <a:t>wallclock</a:t>
            </a:r>
            <a:r>
              <a:rPr lang="en-US" dirty="0" smtClean="0"/>
              <a:t> time (14.25 days)</a:t>
            </a:r>
          </a:p>
          <a:p>
            <a:r>
              <a:rPr lang="en-US" dirty="0" smtClean="0"/>
              <a:t>46,720 CPUs + 225 GPUs used on average</a:t>
            </a:r>
          </a:p>
          <a:p>
            <a:pPr lvl="1"/>
            <a:r>
              <a:rPr lang="en-US" dirty="0" smtClean="0"/>
              <a:t>Peak of 295,040 CPUs, 1100 GPUs</a:t>
            </a:r>
          </a:p>
          <a:p>
            <a:r>
              <a:rPr lang="en-US" dirty="0" smtClean="0"/>
              <a:t>GPU SGT code 6.5x more efficient than CPU</a:t>
            </a:r>
          </a:p>
          <a:p>
            <a:r>
              <a:rPr lang="en-US" dirty="0" smtClean="0"/>
              <a:t>99.8 million jobs executed (81 jobs/second)</a:t>
            </a:r>
          </a:p>
          <a:p>
            <a:pPr lvl="1"/>
            <a:r>
              <a:rPr lang="en-US" dirty="0" smtClean="0"/>
              <a:t>31,463 jobs automatically run in the Blue Waters queue</a:t>
            </a:r>
          </a:p>
          <a:p>
            <a:r>
              <a:rPr lang="en-US" dirty="0" smtClean="0"/>
              <a:t>On </a:t>
            </a:r>
            <a:r>
              <a:rPr lang="en-US" dirty="0" smtClean="0"/>
              <a:t>average, 26.2 workflows (curves) concurrently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31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ilding perio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343400"/>
            <a:ext cx="2972471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(Science)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770" y="1752600"/>
            <a:ext cx="8410830" cy="4724400"/>
          </a:xfrm>
        </p:spPr>
        <p:txBody>
          <a:bodyPr/>
          <a:lstStyle/>
          <a:p>
            <a:r>
              <a:rPr lang="en-US" dirty="0" smtClean="0"/>
              <a:t>Higher frequencies</a:t>
            </a:r>
          </a:p>
          <a:p>
            <a:pPr lvl="1"/>
            <a:r>
              <a:rPr lang="en-US" dirty="0" smtClean="0"/>
              <a:t>Buildings are most affected by</a:t>
            </a:r>
            <a:br>
              <a:rPr lang="en-US" dirty="0" smtClean="0"/>
            </a:br>
            <a:r>
              <a:rPr lang="en-US" i="1" dirty="0" smtClean="0"/>
              <a:t>frequency  </a:t>
            </a:r>
            <a:r>
              <a:rPr lang="en-US" dirty="0" smtClean="0"/>
              <a:t>=  </a:t>
            </a:r>
            <a:r>
              <a:rPr lang="en-US" i="1" dirty="0" smtClean="0"/>
              <a:t>10 / (height in floors)</a:t>
            </a:r>
          </a:p>
          <a:p>
            <a:pPr lvl="1"/>
            <a:r>
              <a:rPr lang="en-US" dirty="0" smtClean="0"/>
              <a:t>Currently at 0.5 Hz, moving to 1 Hz</a:t>
            </a:r>
          </a:p>
          <a:p>
            <a:pPr lvl="1"/>
            <a:r>
              <a:rPr lang="en-US" dirty="0" smtClean="0"/>
              <a:t>2x frequency -&gt; 16x computational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32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(Technical)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Improve post-processing</a:t>
            </a:r>
          </a:p>
          <a:p>
            <a:pPr lvl="1"/>
            <a:r>
              <a:rPr lang="en-US" dirty="0" smtClean="0"/>
              <a:t>Currently extraction reads 40 GB of data, writes 690 GB</a:t>
            </a:r>
          </a:p>
          <a:p>
            <a:pPr lvl="1"/>
            <a:r>
              <a:rPr lang="en-US" dirty="0" smtClean="0"/>
              <a:t>At 1 Hz, would read 1 TB, write 17 TB</a:t>
            </a:r>
          </a:p>
          <a:p>
            <a:pPr lvl="1"/>
            <a:r>
              <a:rPr lang="en-US" dirty="0" smtClean="0"/>
              <a:t>Make extraction more clever?</a:t>
            </a:r>
          </a:p>
          <a:p>
            <a:pPr lvl="1"/>
            <a:r>
              <a:rPr lang="en-US" dirty="0" smtClean="0"/>
              <a:t>Remove extraction entirely?</a:t>
            </a:r>
          </a:p>
          <a:p>
            <a:r>
              <a:rPr lang="en-US" dirty="0" err="1" smtClean="0"/>
              <a:t>Coscheduling</a:t>
            </a:r>
            <a:endParaRPr lang="en-US" dirty="0" smtClean="0"/>
          </a:p>
          <a:p>
            <a:pPr lvl="1"/>
            <a:r>
              <a:rPr lang="en-US" dirty="0" smtClean="0"/>
              <a:t>GPU XK nodes have 1 GPU, 16 CPUs</a:t>
            </a:r>
          </a:p>
          <a:p>
            <a:pPr lvl="1"/>
            <a:r>
              <a:rPr lang="en-US" dirty="0" smtClean="0"/>
              <a:t>While running SGTs on GPUs, schedule post-processing to CPUs</a:t>
            </a:r>
          </a:p>
          <a:p>
            <a:pPr lvl="1"/>
            <a:r>
              <a:rPr lang="en-US" dirty="0" smtClean="0"/>
              <a:t>Difficult to explain to workflow tools (2 workflows, 1 job)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33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we wish we knew: Workflow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Help to:</a:t>
            </a:r>
          </a:p>
          <a:p>
            <a:pPr lvl="1"/>
            <a:r>
              <a:rPr lang="en-US" dirty="0" smtClean="0"/>
              <a:t>Automate processes</a:t>
            </a:r>
          </a:p>
          <a:p>
            <a:pPr lvl="1"/>
            <a:r>
              <a:rPr lang="en-US" dirty="0" smtClean="0"/>
              <a:t>Manage data</a:t>
            </a:r>
          </a:p>
          <a:p>
            <a:pPr lvl="1"/>
            <a:r>
              <a:rPr lang="en-US" dirty="0" smtClean="0"/>
              <a:t>Gather metadata</a:t>
            </a:r>
          </a:p>
          <a:p>
            <a:pPr lvl="1"/>
            <a:r>
              <a:rPr lang="en-US" dirty="0" smtClean="0"/>
              <a:t>Do more than 1 person can do manually</a:t>
            </a:r>
          </a:p>
          <a:p>
            <a:r>
              <a:rPr lang="en-US" dirty="0" smtClean="0"/>
              <a:t>CyberShake not possible without them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34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Verification</a:t>
            </a:r>
          </a:p>
          <a:p>
            <a:pPr lvl="1"/>
            <a:r>
              <a:rPr lang="en-US" dirty="0" smtClean="0"/>
              <a:t>Does this code behave as I expect it to?  Was it programmed correctly?</a:t>
            </a:r>
          </a:p>
          <a:p>
            <a:r>
              <a:rPr lang="en-US" dirty="0" smtClean="0"/>
              <a:t>Construct verification test problem</a:t>
            </a:r>
          </a:p>
          <a:p>
            <a:pPr lvl="1"/>
            <a:r>
              <a:rPr lang="en-US" dirty="0" smtClean="0"/>
              <a:t>Identify small test problem (ideally, automated)</a:t>
            </a:r>
          </a:p>
          <a:p>
            <a:pPr lvl="1"/>
            <a:r>
              <a:rPr lang="en-US" dirty="0" smtClean="0"/>
              <a:t>Generate reference solution</a:t>
            </a:r>
          </a:p>
          <a:p>
            <a:pPr lvl="1"/>
            <a:r>
              <a:rPr lang="en-US" dirty="0" smtClean="0"/>
              <a:t>Run after all code modifications, compare to reference</a:t>
            </a:r>
          </a:p>
          <a:p>
            <a:pPr lvl="1"/>
            <a:r>
              <a:rPr lang="en-US" dirty="0" smtClean="0"/>
              <a:t>If discrepancy is “too much”, dive in deeper</a:t>
            </a:r>
          </a:p>
          <a:p>
            <a:pPr lvl="1"/>
            <a:r>
              <a:rPr lang="en-US" dirty="0" smtClean="0"/>
              <a:t>Can also use to quantify impact of change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35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Codes 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36</a:t>
            </a:fld>
            <a:endParaRPr lang="en-US" sz="120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3" descr="ShakeOut_compari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057400"/>
            <a:ext cx="5880415" cy="379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spid="83972" name="WindowsMediaPlayer1" r:id="rId2" imgW="8764223" imgH="4952381"/>
        </mc:Choice>
        <mc:Fallback>
          <p:control name="WindowsMediaPlayer1" r:id="rId2" imgW="8764223" imgH="4952381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1676400"/>
                  <a:ext cx="8761413" cy="4953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Engineering Best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934450" cy="4724400"/>
          </a:xfrm>
        </p:spPr>
        <p:txBody>
          <a:bodyPr/>
          <a:lstStyle/>
          <a:p>
            <a:r>
              <a:rPr lang="en-US" dirty="0" smtClean="0"/>
              <a:t>Version control</a:t>
            </a:r>
            <a:endParaRPr lang="en-US" dirty="0"/>
          </a:p>
          <a:p>
            <a:pPr lvl="1"/>
            <a:r>
              <a:rPr lang="en-US" dirty="0" smtClean="0"/>
              <a:t>Can always go back</a:t>
            </a:r>
          </a:p>
          <a:p>
            <a:pPr lvl="1"/>
            <a:r>
              <a:rPr lang="en-US" dirty="0" smtClean="0"/>
              <a:t>Track what code was used with which simulation</a:t>
            </a:r>
          </a:p>
          <a:p>
            <a:r>
              <a:rPr lang="en-US" dirty="0" smtClean="0"/>
              <a:t>Alternate production and development cycles</a:t>
            </a:r>
          </a:p>
          <a:p>
            <a:pPr lvl="1"/>
            <a:r>
              <a:rPr lang="en-US" dirty="0" smtClean="0"/>
              <a:t>Gives time for both optimization and science results</a:t>
            </a:r>
          </a:p>
          <a:p>
            <a:r>
              <a:rPr lang="en-US" dirty="0" smtClean="0"/>
              <a:t>Incremental improvement</a:t>
            </a:r>
          </a:p>
          <a:p>
            <a:pPr lvl="1"/>
            <a:r>
              <a:rPr lang="en-US" dirty="0" smtClean="0"/>
              <a:t>“Premature optimization is the root of all evil.”</a:t>
            </a:r>
            <a:br>
              <a:rPr lang="en-US" dirty="0" smtClean="0"/>
            </a:br>
            <a:r>
              <a:rPr lang="en-US" dirty="0" smtClean="0"/>
              <a:t>		Donald Knuth</a:t>
            </a:r>
          </a:p>
          <a:p>
            <a:pPr lvl="1"/>
            <a:r>
              <a:rPr lang="en-US" dirty="0" smtClean="0"/>
              <a:t>Wait until you have identified a limiting factor</a:t>
            </a:r>
          </a:p>
          <a:p>
            <a:pPr lvl="1"/>
            <a:r>
              <a:rPr lang="en-US" dirty="0" smtClean="0"/>
              <a:t>Cost/benefit analysis: how much development time for how much performance gain?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37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38</a:t>
            </a:fld>
            <a:endParaRPr lang="en-US" sz="1200"/>
          </a:p>
        </p:txBody>
      </p:sp>
      <p:pic>
        <p:nvPicPr>
          <p:cNvPr id="78850" name="Picture 2" descr="http://www.share-eu.org/sites/default/files/v6.2.SHARE_ESHM.png"/>
          <p:cNvPicPr>
            <a:picLocks noChangeAspect="1" noChangeArrowheads="1"/>
          </p:cNvPicPr>
          <p:nvPr/>
        </p:nvPicPr>
        <p:blipFill>
          <a:blip r:embed="rId2" cstate="print"/>
          <a:srcRect l="21739" t="10347"/>
          <a:stretch>
            <a:fillRect/>
          </a:stretch>
        </p:blipFill>
        <p:spPr bwMode="auto">
          <a:xfrm>
            <a:off x="838200" y="615655"/>
            <a:ext cx="7772400" cy="6242346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4764816" y="3773560"/>
            <a:ext cx="990600" cy="762000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0" y="2069068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(SHARE Consortium)</a:t>
            </a:r>
            <a:endParaRPr lang="en-US" sz="160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F41B7BF-ECF2-4F8B-8D70-4193E111D77F}" type="slidenum">
              <a:rPr lang="en-US" smtClean="0"/>
              <a:pPr/>
              <a:t>39</a:t>
            </a:fld>
            <a:endParaRPr lang="en-US" sz="1200" smtClean="0"/>
          </a:p>
        </p:txBody>
      </p:sp>
      <p:pic>
        <p:nvPicPr>
          <p:cNvPr id="2053" name="Picture 4" descr="bigusg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876800"/>
            <a:ext cx="19050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505200"/>
            <a:ext cx="2667000" cy="744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5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4800600"/>
            <a:ext cx="16002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C:\Users\Philip James\Documents\PetaSHA_Builds\Build_7_31June2008\SCEC_SSA_2008\New_TACC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4191000"/>
            <a:ext cx="1905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3" descr="USCgri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6900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7" descr="C:\Users\Philip James\Desktop\nics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3352800"/>
            <a:ext cx="18383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1676400"/>
            <a:ext cx="16129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0" y="4800600"/>
            <a:ext cx="3076575" cy="828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61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5200" y="3352800"/>
            <a:ext cx="2324100" cy="1019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62" name="Picture 9" descr="isi_logo_red_larg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48000" y="1905000"/>
            <a:ext cx="1600200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Content Placeholder 17" descr="image_gallery.png"/>
          <p:cNvPicPr>
            <a:picLocks noGrp="1" noChangeAspect="1"/>
          </p:cNvPicPr>
          <p:nvPr>
            <p:ph idx="1"/>
          </p:nvPr>
        </p:nvPicPr>
        <p:blipFill>
          <a:blip r:embed="rId12" cstate="print"/>
          <a:stretch>
            <a:fillRect/>
          </a:stretch>
        </p:blipFill>
        <p:spPr>
          <a:xfrm>
            <a:off x="5105400" y="1905000"/>
            <a:ext cx="3421185" cy="129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Earthquakes are worldwide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</a:t>
            </a:fld>
            <a:endParaRPr lang="en-US" sz="120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6" name="Picture 4" descr="http://deliveryimages.acm.org/10.1145/1250000/1247243/earthquake_files/global_seismic_haz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8984"/>
            <a:ext cx="9143999" cy="520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sosceles Triangle 14"/>
          <p:cNvSpPr/>
          <p:nvPr/>
        </p:nvSpPr>
        <p:spPr bwMode="auto">
          <a:xfrm rot="10800000" flipV="1">
            <a:off x="267476" y="3048001"/>
            <a:ext cx="8551510" cy="916509"/>
          </a:xfrm>
          <a:prstGeom prst="triangle">
            <a:avLst>
              <a:gd name="adj" fmla="val 12578"/>
            </a:avLst>
          </a:prstGeom>
          <a:solidFill>
            <a:srgbClr val="BABEB6">
              <a:alpha val="7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656186"/>
            <a:ext cx="3657600" cy="230832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Tohoku, Japan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January 12, 2010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M9.0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19,000 deaths</a:t>
            </a:r>
          </a:p>
          <a:p>
            <a:r>
              <a:rPr lang="en-US" sz="2800" dirty="0">
                <a:solidFill>
                  <a:schemeClr val="bg1"/>
                </a:solidFill>
              </a:rPr>
              <a:t>4</a:t>
            </a:r>
            <a:r>
              <a:rPr lang="en-US" sz="2800" dirty="0" smtClean="0">
                <a:solidFill>
                  <a:schemeClr val="bg1"/>
                </a:solidFill>
              </a:rPr>
              <a:t>% GDP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8066" name="Picture 2" descr="http://i.telegraph.co.uk/multimedia/archive/02162/20110312-ship-and-_2162761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76" y="3971730"/>
            <a:ext cx="4132276" cy="258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8" name="Picture 4" descr="http://galaktika.hu/wp-content/uploads/2013/05/fukushima2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676" y="3971731"/>
            <a:ext cx="4414310" cy="258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61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40</a:t>
            </a:fld>
            <a:endParaRPr lang="en-US" sz="1200"/>
          </a:p>
        </p:txBody>
      </p:sp>
      <p:pic>
        <p:nvPicPr>
          <p:cNvPr id="46082" name="Picture 2" descr="http://scec.usc.edu/scecwiki/images/3/33/Study_14.2_CPU_CVMS426.15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1058" y="1295400"/>
            <a:ext cx="5402658" cy="4876800"/>
          </a:xfrm>
          <a:prstGeom prst="rect">
            <a:avLst/>
          </a:prstGeom>
          <a:noFill/>
        </p:spPr>
      </p:pic>
      <p:pic>
        <p:nvPicPr>
          <p:cNvPr id="46084" name="Picture 4" descr="http://scec.usc.edu/scecwiki/images/8/8d/Study_14.2_CPU_CVMH_noGTL.1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295400"/>
            <a:ext cx="5334000" cy="4819208"/>
          </a:xfrm>
          <a:prstGeom prst="rect">
            <a:avLst/>
          </a:prstGeom>
          <a:noFill/>
        </p:spPr>
      </p:pic>
      <p:sp>
        <p:nvSpPr>
          <p:cNvPr id="46086" name="AutoShape 6" descr="http://scec.usc.edu/scecwiki/images/3/39/Study_14.2_GPU_BBP_1D.15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986" name="Picture 2" descr="http://scec.usc.edu/scecwiki/images/1/17/Study_14.2_GPU_CVMS426_vs_CPU_CVMH_rati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6594" y="609600"/>
            <a:ext cx="7175406" cy="6477000"/>
          </a:xfrm>
          <a:prstGeom prst="rect">
            <a:avLst/>
          </a:prstGeom>
          <a:noFill/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915400" cy="914400"/>
          </a:xfrm>
        </p:spPr>
        <p:txBody>
          <a:bodyPr/>
          <a:lstStyle/>
          <a:p>
            <a:r>
              <a:rPr lang="en-US" dirty="0" smtClean="0"/>
              <a:t>Different Velocity Models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 System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physical elements contribute to impact</a:t>
            </a:r>
          </a:p>
          <a:p>
            <a:r>
              <a:rPr lang="en-US" dirty="0" smtClean="0"/>
              <a:t>Most are difficult to explore experimentally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41</a:t>
            </a:fld>
            <a:endParaRPr lang="en-US" sz="1200"/>
          </a:p>
        </p:txBody>
      </p:sp>
      <p:pic>
        <p:nvPicPr>
          <p:cNvPr id="7" name="Picture 180" descr="Fig 3-1 Eqk Cascade_crop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048000"/>
            <a:ext cx="9024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42</a:t>
            </a:fld>
            <a:endParaRPr lang="en-US" sz="1200"/>
          </a:p>
        </p:txBody>
      </p:sp>
      <p:sp>
        <p:nvSpPr>
          <p:cNvPr id="5" name="Rectangle 4"/>
          <p:cNvSpPr/>
          <p:nvPr/>
        </p:nvSpPr>
        <p:spPr bwMode="auto">
          <a:xfrm>
            <a:off x="2310995" y="5105400"/>
            <a:ext cx="3581400" cy="1600200"/>
          </a:xfrm>
          <a:prstGeom prst="rect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65" charset="0"/>
            </a:endParaRPr>
          </a:p>
        </p:txBody>
      </p:sp>
      <p:sp>
        <p:nvSpPr>
          <p:cNvPr id="6" name="Rectangle 5"/>
          <p:cNvSpPr>
            <a:spLocks noChangeAspect="1"/>
          </p:cNvSpPr>
          <p:nvPr/>
        </p:nvSpPr>
        <p:spPr bwMode="auto">
          <a:xfrm>
            <a:off x="4773380" y="5502910"/>
            <a:ext cx="91440" cy="914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65" charset="0"/>
            </a:endParaRPr>
          </a:p>
        </p:txBody>
      </p:sp>
      <p:grpSp>
        <p:nvGrpSpPr>
          <p:cNvPr id="7" name="Group 55"/>
          <p:cNvGrpSpPr/>
          <p:nvPr/>
        </p:nvGrpSpPr>
        <p:grpSpPr>
          <a:xfrm>
            <a:off x="3377795" y="5638800"/>
            <a:ext cx="1295400" cy="501650"/>
            <a:chOff x="6477000" y="4800600"/>
            <a:chExt cx="1295400" cy="501650"/>
          </a:xfrm>
        </p:grpSpPr>
        <p:sp>
          <p:nvSpPr>
            <p:cNvPr id="8" name="Freeform 7"/>
            <p:cNvSpPr/>
            <p:nvPr/>
          </p:nvSpPr>
          <p:spPr bwMode="auto">
            <a:xfrm>
              <a:off x="6477000" y="4800600"/>
              <a:ext cx="1295400" cy="277283"/>
            </a:xfrm>
            <a:custGeom>
              <a:avLst/>
              <a:gdLst>
                <a:gd name="connsiteX0" fmla="*/ 0 w 1727200"/>
                <a:gd name="connsiteY0" fmla="*/ 533400 h 582083"/>
                <a:gd name="connsiteX1" fmla="*/ 279400 w 1727200"/>
                <a:gd name="connsiteY1" fmla="*/ 577850 h 582083"/>
                <a:gd name="connsiteX2" fmla="*/ 628650 w 1727200"/>
                <a:gd name="connsiteY2" fmla="*/ 558800 h 582083"/>
                <a:gd name="connsiteX3" fmla="*/ 914400 w 1727200"/>
                <a:gd name="connsiteY3" fmla="*/ 488950 h 582083"/>
                <a:gd name="connsiteX4" fmla="*/ 1320800 w 1727200"/>
                <a:gd name="connsiteY4" fmla="*/ 285750 h 582083"/>
                <a:gd name="connsiteX5" fmla="*/ 1727200 w 1727200"/>
                <a:gd name="connsiteY5" fmla="*/ 0 h 58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200" h="582083">
                  <a:moveTo>
                    <a:pt x="0" y="533400"/>
                  </a:moveTo>
                  <a:cubicBezTo>
                    <a:pt x="87312" y="553508"/>
                    <a:pt x="174625" y="573617"/>
                    <a:pt x="279400" y="577850"/>
                  </a:cubicBezTo>
                  <a:cubicBezTo>
                    <a:pt x="384175" y="582083"/>
                    <a:pt x="522817" y="573617"/>
                    <a:pt x="628650" y="558800"/>
                  </a:cubicBezTo>
                  <a:cubicBezTo>
                    <a:pt x="734483" y="543983"/>
                    <a:pt x="799042" y="534458"/>
                    <a:pt x="914400" y="488950"/>
                  </a:cubicBezTo>
                  <a:cubicBezTo>
                    <a:pt x="1029758" y="443442"/>
                    <a:pt x="1185333" y="367242"/>
                    <a:pt x="1320800" y="285750"/>
                  </a:cubicBezTo>
                  <a:cubicBezTo>
                    <a:pt x="1456267" y="204258"/>
                    <a:pt x="1727200" y="0"/>
                    <a:pt x="1727200" y="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6477000" y="4921250"/>
              <a:ext cx="143933" cy="304800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6553200" y="4800600"/>
              <a:ext cx="228600" cy="501650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</p:grpSp>
      <p:grpSp>
        <p:nvGrpSpPr>
          <p:cNvPr id="11" name="Group 88"/>
          <p:cNvGrpSpPr/>
          <p:nvPr/>
        </p:nvGrpSpPr>
        <p:grpSpPr>
          <a:xfrm>
            <a:off x="3072995" y="5613400"/>
            <a:ext cx="1739900" cy="908050"/>
            <a:chOff x="6172200" y="4775200"/>
            <a:chExt cx="1739900" cy="908050"/>
          </a:xfrm>
        </p:grpSpPr>
        <p:sp>
          <p:nvSpPr>
            <p:cNvPr id="12" name="Freeform 11"/>
            <p:cNvSpPr/>
            <p:nvPr/>
          </p:nvSpPr>
          <p:spPr bwMode="auto">
            <a:xfrm>
              <a:off x="6172200" y="4775200"/>
              <a:ext cx="1739900" cy="711200"/>
            </a:xfrm>
            <a:custGeom>
              <a:avLst/>
              <a:gdLst>
                <a:gd name="connsiteX0" fmla="*/ 0 w 1727200"/>
                <a:gd name="connsiteY0" fmla="*/ 533400 h 582083"/>
                <a:gd name="connsiteX1" fmla="*/ 279400 w 1727200"/>
                <a:gd name="connsiteY1" fmla="*/ 577850 h 582083"/>
                <a:gd name="connsiteX2" fmla="*/ 628650 w 1727200"/>
                <a:gd name="connsiteY2" fmla="*/ 558800 h 582083"/>
                <a:gd name="connsiteX3" fmla="*/ 914400 w 1727200"/>
                <a:gd name="connsiteY3" fmla="*/ 488950 h 582083"/>
                <a:gd name="connsiteX4" fmla="*/ 1320800 w 1727200"/>
                <a:gd name="connsiteY4" fmla="*/ 285750 h 582083"/>
                <a:gd name="connsiteX5" fmla="*/ 1727200 w 1727200"/>
                <a:gd name="connsiteY5" fmla="*/ 0 h 58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200" h="582083">
                  <a:moveTo>
                    <a:pt x="0" y="533400"/>
                  </a:moveTo>
                  <a:cubicBezTo>
                    <a:pt x="87312" y="553508"/>
                    <a:pt x="174625" y="573617"/>
                    <a:pt x="279400" y="577850"/>
                  </a:cubicBezTo>
                  <a:cubicBezTo>
                    <a:pt x="384175" y="582083"/>
                    <a:pt x="522817" y="573617"/>
                    <a:pt x="628650" y="558800"/>
                  </a:cubicBezTo>
                  <a:cubicBezTo>
                    <a:pt x="734483" y="543983"/>
                    <a:pt x="799042" y="534458"/>
                    <a:pt x="914400" y="488950"/>
                  </a:cubicBezTo>
                  <a:cubicBezTo>
                    <a:pt x="1029758" y="443442"/>
                    <a:pt x="1185333" y="367242"/>
                    <a:pt x="1320800" y="285750"/>
                  </a:cubicBezTo>
                  <a:cubicBezTo>
                    <a:pt x="1456267" y="204258"/>
                    <a:pt x="1727200" y="0"/>
                    <a:pt x="1727200" y="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6180667" y="5283200"/>
              <a:ext cx="143933" cy="304800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6248400" y="5181600"/>
              <a:ext cx="228600" cy="501650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</p:grpSp>
      <p:grpSp>
        <p:nvGrpSpPr>
          <p:cNvPr id="15" name="Group 81"/>
          <p:cNvGrpSpPr/>
          <p:nvPr/>
        </p:nvGrpSpPr>
        <p:grpSpPr>
          <a:xfrm>
            <a:off x="4901795" y="5638800"/>
            <a:ext cx="533400" cy="501650"/>
            <a:chOff x="8001000" y="4800600"/>
            <a:chExt cx="533400" cy="501650"/>
          </a:xfrm>
        </p:grpSpPr>
        <p:sp>
          <p:nvSpPr>
            <p:cNvPr id="16" name="Freeform 15"/>
            <p:cNvSpPr/>
            <p:nvPr/>
          </p:nvSpPr>
          <p:spPr bwMode="auto">
            <a:xfrm flipH="1">
              <a:off x="8001000" y="4800600"/>
              <a:ext cx="533400" cy="304800"/>
            </a:xfrm>
            <a:custGeom>
              <a:avLst/>
              <a:gdLst>
                <a:gd name="connsiteX0" fmla="*/ 0 w 1727200"/>
                <a:gd name="connsiteY0" fmla="*/ 533400 h 582083"/>
                <a:gd name="connsiteX1" fmla="*/ 279400 w 1727200"/>
                <a:gd name="connsiteY1" fmla="*/ 577850 h 582083"/>
                <a:gd name="connsiteX2" fmla="*/ 628650 w 1727200"/>
                <a:gd name="connsiteY2" fmla="*/ 558800 h 582083"/>
                <a:gd name="connsiteX3" fmla="*/ 914400 w 1727200"/>
                <a:gd name="connsiteY3" fmla="*/ 488950 h 582083"/>
                <a:gd name="connsiteX4" fmla="*/ 1320800 w 1727200"/>
                <a:gd name="connsiteY4" fmla="*/ 285750 h 582083"/>
                <a:gd name="connsiteX5" fmla="*/ 1727200 w 1727200"/>
                <a:gd name="connsiteY5" fmla="*/ 0 h 58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200" h="582083">
                  <a:moveTo>
                    <a:pt x="0" y="533400"/>
                  </a:moveTo>
                  <a:cubicBezTo>
                    <a:pt x="87312" y="553508"/>
                    <a:pt x="174625" y="573617"/>
                    <a:pt x="279400" y="577850"/>
                  </a:cubicBezTo>
                  <a:cubicBezTo>
                    <a:pt x="384175" y="582083"/>
                    <a:pt x="522817" y="573617"/>
                    <a:pt x="628650" y="558800"/>
                  </a:cubicBezTo>
                  <a:cubicBezTo>
                    <a:pt x="734483" y="543983"/>
                    <a:pt x="799042" y="534458"/>
                    <a:pt x="914400" y="488950"/>
                  </a:cubicBezTo>
                  <a:cubicBezTo>
                    <a:pt x="1029758" y="443442"/>
                    <a:pt x="1185333" y="367242"/>
                    <a:pt x="1320800" y="285750"/>
                  </a:cubicBezTo>
                  <a:cubicBezTo>
                    <a:pt x="1456267" y="204258"/>
                    <a:pt x="1727200" y="0"/>
                    <a:pt x="1727200" y="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 flipH="1">
              <a:off x="8382000" y="4902200"/>
              <a:ext cx="143933" cy="304800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 flipH="1">
              <a:off x="8229600" y="4800600"/>
              <a:ext cx="228600" cy="501650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</p:grpSp>
      <p:grpSp>
        <p:nvGrpSpPr>
          <p:cNvPr id="19" name="Group 79"/>
          <p:cNvGrpSpPr/>
          <p:nvPr/>
        </p:nvGrpSpPr>
        <p:grpSpPr>
          <a:xfrm>
            <a:off x="3072995" y="5613400"/>
            <a:ext cx="2362200" cy="711200"/>
            <a:chOff x="6184900" y="5765800"/>
            <a:chExt cx="2362200" cy="711200"/>
          </a:xfrm>
        </p:grpSpPr>
        <p:sp>
          <p:nvSpPr>
            <p:cNvPr id="20" name="Freeform 19"/>
            <p:cNvSpPr/>
            <p:nvPr/>
          </p:nvSpPr>
          <p:spPr bwMode="auto">
            <a:xfrm>
              <a:off x="6184900" y="5765800"/>
              <a:ext cx="1739900" cy="711200"/>
            </a:xfrm>
            <a:custGeom>
              <a:avLst/>
              <a:gdLst>
                <a:gd name="connsiteX0" fmla="*/ 0 w 1727200"/>
                <a:gd name="connsiteY0" fmla="*/ 533400 h 582083"/>
                <a:gd name="connsiteX1" fmla="*/ 279400 w 1727200"/>
                <a:gd name="connsiteY1" fmla="*/ 577850 h 582083"/>
                <a:gd name="connsiteX2" fmla="*/ 628650 w 1727200"/>
                <a:gd name="connsiteY2" fmla="*/ 558800 h 582083"/>
                <a:gd name="connsiteX3" fmla="*/ 914400 w 1727200"/>
                <a:gd name="connsiteY3" fmla="*/ 488950 h 582083"/>
                <a:gd name="connsiteX4" fmla="*/ 1320800 w 1727200"/>
                <a:gd name="connsiteY4" fmla="*/ 285750 h 582083"/>
                <a:gd name="connsiteX5" fmla="*/ 1727200 w 1727200"/>
                <a:gd name="connsiteY5" fmla="*/ 0 h 58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200" h="582083">
                  <a:moveTo>
                    <a:pt x="0" y="533400"/>
                  </a:moveTo>
                  <a:cubicBezTo>
                    <a:pt x="87312" y="553508"/>
                    <a:pt x="174625" y="573617"/>
                    <a:pt x="279400" y="577850"/>
                  </a:cubicBezTo>
                  <a:cubicBezTo>
                    <a:pt x="384175" y="582083"/>
                    <a:pt x="522817" y="573617"/>
                    <a:pt x="628650" y="558800"/>
                  </a:cubicBezTo>
                  <a:cubicBezTo>
                    <a:pt x="734483" y="543983"/>
                    <a:pt x="799042" y="534458"/>
                    <a:pt x="914400" y="488950"/>
                  </a:cubicBezTo>
                  <a:cubicBezTo>
                    <a:pt x="1029758" y="443442"/>
                    <a:pt x="1185333" y="367242"/>
                    <a:pt x="1320800" y="285750"/>
                  </a:cubicBezTo>
                  <a:cubicBezTo>
                    <a:pt x="1456267" y="204258"/>
                    <a:pt x="1727200" y="0"/>
                    <a:pt x="1727200" y="0"/>
                  </a:cubicBezTo>
                </a:path>
              </a:pathLst>
            </a:cu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triangle" w="sm" len="med"/>
              <a:tailEnd type="non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 rot="5141519">
              <a:off x="7821036" y="5647111"/>
              <a:ext cx="185422" cy="441223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6426200" y="5806017"/>
              <a:ext cx="1295400" cy="277283"/>
            </a:xfrm>
            <a:custGeom>
              <a:avLst/>
              <a:gdLst>
                <a:gd name="connsiteX0" fmla="*/ 0 w 1727200"/>
                <a:gd name="connsiteY0" fmla="*/ 533400 h 582083"/>
                <a:gd name="connsiteX1" fmla="*/ 279400 w 1727200"/>
                <a:gd name="connsiteY1" fmla="*/ 577850 h 582083"/>
                <a:gd name="connsiteX2" fmla="*/ 628650 w 1727200"/>
                <a:gd name="connsiteY2" fmla="*/ 558800 h 582083"/>
                <a:gd name="connsiteX3" fmla="*/ 914400 w 1727200"/>
                <a:gd name="connsiteY3" fmla="*/ 488950 h 582083"/>
                <a:gd name="connsiteX4" fmla="*/ 1320800 w 1727200"/>
                <a:gd name="connsiteY4" fmla="*/ 285750 h 582083"/>
                <a:gd name="connsiteX5" fmla="*/ 1727200 w 1727200"/>
                <a:gd name="connsiteY5" fmla="*/ 0 h 58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200" h="582083">
                  <a:moveTo>
                    <a:pt x="0" y="533400"/>
                  </a:moveTo>
                  <a:cubicBezTo>
                    <a:pt x="87312" y="553508"/>
                    <a:pt x="174625" y="573617"/>
                    <a:pt x="279400" y="577850"/>
                  </a:cubicBezTo>
                  <a:cubicBezTo>
                    <a:pt x="384175" y="582083"/>
                    <a:pt x="522817" y="573617"/>
                    <a:pt x="628650" y="558800"/>
                  </a:cubicBezTo>
                  <a:cubicBezTo>
                    <a:pt x="734483" y="543983"/>
                    <a:pt x="799042" y="534458"/>
                    <a:pt x="914400" y="488950"/>
                  </a:cubicBezTo>
                  <a:cubicBezTo>
                    <a:pt x="1029758" y="443442"/>
                    <a:pt x="1185333" y="367242"/>
                    <a:pt x="1320800" y="285750"/>
                  </a:cubicBezTo>
                  <a:cubicBezTo>
                    <a:pt x="1456267" y="204258"/>
                    <a:pt x="1727200" y="0"/>
                    <a:pt x="1727200" y="0"/>
                  </a:cubicBezTo>
                </a:path>
              </a:pathLst>
            </a:cu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triangle" w="sm" len="med"/>
              <a:tailEnd type="non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 flipH="1">
              <a:off x="8013700" y="5810250"/>
              <a:ext cx="533400" cy="304800"/>
            </a:xfrm>
            <a:custGeom>
              <a:avLst/>
              <a:gdLst>
                <a:gd name="connsiteX0" fmla="*/ 0 w 1727200"/>
                <a:gd name="connsiteY0" fmla="*/ 533400 h 582083"/>
                <a:gd name="connsiteX1" fmla="*/ 279400 w 1727200"/>
                <a:gd name="connsiteY1" fmla="*/ 577850 h 582083"/>
                <a:gd name="connsiteX2" fmla="*/ 628650 w 1727200"/>
                <a:gd name="connsiteY2" fmla="*/ 558800 h 582083"/>
                <a:gd name="connsiteX3" fmla="*/ 914400 w 1727200"/>
                <a:gd name="connsiteY3" fmla="*/ 488950 h 582083"/>
                <a:gd name="connsiteX4" fmla="*/ 1320800 w 1727200"/>
                <a:gd name="connsiteY4" fmla="*/ 285750 h 582083"/>
                <a:gd name="connsiteX5" fmla="*/ 1727200 w 1727200"/>
                <a:gd name="connsiteY5" fmla="*/ 0 h 58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200" h="582083">
                  <a:moveTo>
                    <a:pt x="0" y="533400"/>
                  </a:moveTo>
                  <a:cubicBezTo>
                    <a:pt x="87312" y="553508"/>
                    <a:pt x="174625" y="573617"/>
                    <a:pt x="279400" y="577850"/>
                  </a:cubicBezTo>
                  <a:cubicBezTo>
                    <a:pt x="384175" y="582083"/>
                    <a:pt x="522817" y="573617"/>
                    <a:pt x="628650" y="558800"/>
                  </a:cubicBezTo>
                  <a:cubicBezTo>
                    <a:pt x="734483" y="543983"/>
                    <a:pt x="799042" y="534458"/>
                    <a:pt x="914400" y="488950"/>
                  </a:cubicBezTo>
                  <a:cubicBezTo>
                    <a:pt x="1029758" y="443442"/>
                    <a:pt x="1185333" y="367242"/>
                    <a:pt x="1320800" y="285750"/>
                  </a:cubicBezTo>
                  <a:cubicBezTo>
                    <a:pt x="1456267" y="204258"/>
                    <a:pt x="1727200" y="0"/>
                    <a:pt x="1727200" y="0"/>
                  </a:cubicBezTo>
                </a:path>
              </a:pathLst>
            </a:cu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triangle" w="sm" len="med"/>
              <a:tailEnd type="non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 rot="5141519">
              <a:off x="7756822" y="5571569"/>
              <a:ext cx="284922" cy="768401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</p:grpSp>
      <p:grpSp>
        <p:nvGrpSpPr>
          <p:cNvPr id="25" name="Group 92"/>
          <p:cNvGrpSpPr/>
          <p:nvPr/>
        </p:nvGrpSpPr>
        <p:grpSpPr>
          <a:xfrm>
            <a:off x="2636962" y="5638800"/>
            <a:ext cx="740834" cy="311150"/>
            <a:chOff x="5736167" y="4800600"/>
            <a:chExt cx="740834" cy="311150"/>
          </a:xfrm>
        </p:grpSpPr>
        <p:grpSp>
          <p:nvGrpSpPr>
            <p:cNvPr id="26" name="Group 34"/>
            <p:cNvGrpSpPr/>
            <p:nvPr/>
          </p:nvGrpSpPr>
          <p:grpSpPr>
            <a:xfrm rot="10800000" flipH="1" flipV="1">
              <a:off x="6248401" y="4876800"/>
              <a:ext cx="228600" cy="234950"/>
              <a:chOff x="5943600" y="5181600"/>
              <a:chExt cx="228600" cy="234950"/>
            </a:xfrm>
          </p:grpSpPr>
          <p:grpSp>
            <p:nvGrpSpPr>
              <p:cNvPr id="28" name="Group 35"/>
              <p:cNvGrpSpPr/>
              <p:nvPr/>
            </p:nvGrpSpPr>
            <p:grpSpPr>
              <a:xfrm>
                <a:off x="5943600" y="5187950"/>
                <a:ext cx="228600" cy="228600"/>
                <a:chOff x="5943600" y="5187950"/>
                <a:chExt cx="228600" cy="228600"/>
              </a:xfrm>
            </p:grpSpPr>
            <p:cxnSp>
              <p:nvCxnSpPr>
                <p:cNvPr id="30" name="Straight Connector 29"/>
                <p:cNvCxnSpPr/>
                <p:nvPr/>
              </p:nvCxnSpPr>
              <p:spPr bwMode="auto">
                <a:xfrm rot="5400000">
                  <a:off x="6070600" y="5257800"/>
                  <a:ext cx="76200" cy="76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med"/>
                </a:ln>
                <a:effectLst/>
              </p:spPr>
            </p:cxnSp>
            <p:cxnSp>
              <p:nvCxnSpPr>
                <p:cNvPr id="31" name="Straight Connector 30"/>
                <p:cNvCxnSpPr/>
                <p:nvPr/>
              </p:nvCxnSpPr>
              <p:spPr bwMode="auto">
                <a:xfrm rot="5400000" flipH="1" flipV="1">
                  <a:off x="6026150" y="5213350"/>
                  <a:ext cx="76200" cy="76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med"/>
                </a:ln>
                <a:effectLst/>
              </p:spPr>
            </p:cxnSp>
            <p:cxnSp>
              <p:nvCxnSpPr>
                <p:cNvPr id="32" name="Straight Connector 31"/>
                <p:cNvCxnSpPr/>
                <p:nvPr/>
              </p:nvCxnSpPr>
              <p:spPr bwMode="auto">
                <a:xfrm rot="5400000">
                  <a:off x="5943600" y="5187950"/>
                  <a:ext cx="228600" cy="22860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9" name="Straight Connector 28"/>
              <p:cNvCxnSpPr/>
              <p:nvPr/>
            </p:nvCxnSpPr>
            <p:spPr bwMode="auto">
              <a:xfrm rot="5400000">
                <a:off x="5943600" y="5181600"/>
                <a:ext cx="228600" cy="2286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7" name="TextBox 26"/>
            <p:cNvSpPr txBox="1"/>
            <p:nvPr/>
          </p:nvSpPr>
          <p:spPr>
            <a:xfrm>
              <a:off x="5736167" y="4800600"/>
              <a:ext cx="6180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800000"/>
                  </a:solidFill>
                </a:rPr>
                <a:t>Source 1</a:t>
              </a:r>
              <a:endParaRPr lang="en-US" sz="8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33" name="Group 94"/>
          <p:cNvGrpSpPr/>
          <p:nvPr/>
        </p:nvGrpSpPr>
        <p:grpSpPr>
          <a:xfrm>
            <a:off x="2477710" y="6076950"/>
            <a:ext cx="618028" cy="400050"/>
            <a:chOff x="5576915" y="5238750"/>
            <a:chExt cx="618028" cy="400050"/>
          </a:xfrm>
        </p:grpSpPr>
        <p:grpSp>
          <p:nvGrpSpPr>
            <p:cNvPr id="34" name="Group 33"/>
            <p:cNvGrpSpPr/>
            <p:nvPr/>
          </p:nvGrpSpPr>
          <p:grpSpPr>
            <a:xfrm>
              <a:off x="5943600" y="5238750"/>
              <a:ext cx="247650" cy="247650"/>
              <a:chOff x="5943600" y="5168900"/>
              <a:chExt cx="247650" cy="247650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5943600" y="5187950"/>
                <a:ext cx="228600" cy="228600"/>
                <a:chOff x="5943600" y="5187950"/>
                <a:chExt cx="228600" cy="228600"/>
              </a:xfrm>
            </p:grpSpPr>
            <p:cxnSp>
              <p:nvCxnSpPr>
                <p:cNvPr id="38" name="Straight Connector 37"/>
                <p:cNvCxnSpPr/>
                <p:nvPr/>
              </p:nvCxnSpPr>
              <p:spPr bwMode="auto">
                <a:xfrm rot="5400000">
                  <a:off x="6070600" y="5257800"/>
                  <a:ext cx="76200" cy="76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med"/>
                </a:ln>
                <a:effectLst/>
              </p:spPr>
            </p:cxnSp>
            <p:cxnSp>
              <p:nvCxnSpPr>
                <p:cNvPr id="39" name="Straight Connector 30"/>
                <p:cNvCxnSpPr/>
                <p:nvPr/>
              </p:nvCxnSpPr>
              <p:spPr bwMode="auto">
                <a:xfrm rot="5400000" flipH="1" flipV="1">
                  <a:off x="6026150" y="5213350"/>
                  <a:ext cx="76200" cy="76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med"/>
                </a:ln>
                <a:effectLst/>
              </p:spPr>
            </p:cxnSp>
            <p:cxnSp>
              <p:nvCxnSpPr>
                <p:cNvPr id="40" name="Straight Connector 39"/>
                <p:cNvCxnSpPr/>
                <p:nvPr/>
              </p:nvCxnSpPr>
              <p:spPr bwMode="auto">
                <a:xfrm rot="5400000">
                  <a:off x="5943600" y="5187950"/>
                  <a:ext cx="228600" cy="22860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37" name="Straight Connector 22"/>
              <p:cNvCxnSpPr/>
              <p:nvPr/>
            </p:nvCxnSpPr>
            <p:spPr bwMode="auto">
              <a:xfrm rot="5400000">
                <a:off x="5962650" y="5168900"/>
                <a:ext cx="228600" cy="2286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5" name="TextBox 34"/>
            <p:cNvSpPr txBox="1"/>
            <p:nvPr/>
          </p:nvSpPr>
          <p:spPr>
            <a:xfrm>
              <a:off x="5576915" y="5423356"/>
              <a:ext cx="6180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800000"/>
                  </a:solidFill>
                </a:rPr>
                <a:t>Source 3</a:t>
              </a:r>
              <a:endParaRPr lang="en-US" sz="8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41" name="Group 93"/>
          <p:cNvGrpSpPr/>
          <p:nvPr/>
        </p:nvGrpSpPr>
        <p:grpSpPr>
          <a:xfrm>
            <a:off x="5325572" y="5791200"/>
            <a:ext cx="618028" cy="468340"/>
            <a:chOff x="8424777" y="4953000"/>
            <a:chExt cx="618028" cy="468340"/>
          </a:xfrm>
        </p:grpSpPr>
        <p:grpSp>
          <p:nvGrpSpPr>
            <p:cNvPr id="42" name="Group 82"/>
            <p:cNvGrpSpPr/>
            <p:nvPr/>
          </p:nvGrpSpPr>
          <p:grpSpPr>
            <a:xfrm flipH="1">
              <a:off x="8515350" y="4953000"/>
              <a:ext cx="247650" cy="247650"/>
              <a:chOff x="5943600" y="5168900"/>
              <a:chExt cx="247650" cy="247650"/>
            </a:xfrm>
          </p:grpSpPr>
          <p:grpSp>
            <p:nvGrpSpPr>
              <p:cNvPr id="44" name="Group 63"/>
              <p:cNvGrpSpPr/>
              <p:nvPr/>
            </p:nvGrpSpPr>
            <p:grpSpPr>
              <a:xfrm>
                <a:off x="5943600" y="5187950"/>
                <a:ext cx="228600" cy="228600"/>
                <a:chOff x="5943600" y="5187950"/>
                <a:chExt cx="228600" cy="228600"/>
              </a:xfrm>
            </p:grpSpPr>
            <p:cxnSp>
              <p:nvCxnSpPr>
                <p:cNvPr id="46" name="Straight Connector 45"/>
                <p:cNvCxnSpPr/>
                <p:nvPr/>
              </p:nvCxnSpPr>
              <p:spPr bwMode="auto">
                <a:xfrm rot="5400000">
                  <a:off x="6070600" y="5257800"/>
                  <a:ext cx="76200" cy="76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med"/>
                </a:ln>
                <a:effectLst/>
              </p:spPr>
            </p:cxnSp>
            <p:cxnSp>
              <p:nvCxnSpPr>
                <p:cNvPr id="47" name="Straight Connector 46"/>
                <p:cNvCxnSpPr/>
                <p:nvPr/>
              </p:nvCxnSpPr>
              <p:spPr bwMode="auto">
                <a:xfrm rot="5400000" flipH="1" flipV="1">
                  <a:off x="6026150" y="5213350"/>
                  <a:ext cx="76200" cy="76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med"/>
                </a:ln>
                <a:effectLst/>
              </p:spPr>
            </p:cxnSp>
            <p:cxnSp>
              <p:nvCxnSpPr>
                <p:cNvPr id="48" name="Straight Connector 47"/>
                <p:cNvCxnSpPr/>
                <p:nvPr/>
              </p:nvCxnSpPr>
              <p:spPr bwMode="auto">
                <a:xfrm rot="5400000">
                  <a:off x="5943600" y="5187950"/>
                  <a:ext cx="228600" cy="22860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45" name="Straight Connector 44"/>
              <p:cNvCxnSpPr/>
              <p:nvPr/>
            </p:nvCxnSpPr>
            <p:spPr bwMode="auto">
              <a:xfrm rot="5400000">
                <a:off x="5962650" y="5168900"/>
                <a:ext cx="228600" cy="2286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3" name="TextBox 42"/>
            <p:cNvSpPr txBox="1"/>
            <p:nvPr/>
          </p:nvSpPr>
          <p:spPr>
            <a:xfrm>
              <a:off x="8424777" y="5205896"/>
              <a:ext cx="6180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800000"/>
                  </a:solidFill>
                </a:rPr>
                <a:t>Source 2</a:t>
              </a:r>
              <a:endParaRPr lang="en-US" sz="800" b="1" dirty="0">
                <a:solidFill>
                  <a:srgbClr val="800000"/>
                </a:solidFill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4602825" y="5262616"/>
            <a:ext cx="3963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accent2"/>
                </a:solidFill>
              </a:rPr>
              <a:t>Site</a:t>
            </a:r>
            <a:endParaRPr lang="en-US" sz="900" b="1" dirty="0">
              <a:solidFill>
                <a:schemeClr val="accent2"/>
              </a:solidFill>
            </a:endParaRPr>
          </a:p>
        </p:txBody>
      </p:sp>
      <p:sp>
        <p:nvSpPr>
          <p:cNvPr id="50" name="Freeform 49"/>
          <p:cNvSpPr/>
          <p:nvPr/>
        </p:nvSpPr>
        <p:spPr bwMode="auto">
          <a:xfrm>
            <a:off x="2309880" y="5224028"/>
            <a:ext cx="3582515" cy="482088"/>
          </a:xfrm>
          <a:custGeom>
            <a:avLst/>
            <a:gdLst>
              <a:gd name="connsiteX0" fmla="*/ 0 w 3339523"/>
              <a:gd name="connsiteY0" fmla="*/ 482088 h 482088"/>
              <a:gd name="connsiteX1" fmla="*/ 117589 w 3339523"/>
              <a:gd name="connsiteY1" fmla="*/ 352747 h 482088"/>
              <a:gd name="connsiteX2" fmla="*/ 282214 w 3339523"/>
              <a:gd name="connsiteY2" fmla="*/ 188132 h 482088"/>
              <a:gd name="connsiteX3" fmla="*/ 470356 w 3339523"/>
              <a:gd name="connsiteY3" fmla="*/ 23516 h 482088"/>
              <a:gd name="connsiteX4" fmla="*/ 576186 w 3339523"/>
              <a:gd name="connsiteY4" fmla="*/ 0 h 482088"/>
              <a:gd name="connsiteX5" fmla="*/ 740810 w 3339523"/>
              <a:gd name="connsiteY5" fmla="*/ 141099 h 482088"/>
              <a:gd name="connsiteX6" fmla="*/ 905434 w 3339523"/>
              <a:gd name="connsiteY6" fmla="*/ 282198 h 482088"/>
              <a:gd name="connsiteX7" fmla="*/ 1034782 w 3339523"/>
              <a:gd name="connsiteY7" fmla="*/ 376264 h 482088"/>
              <a:gd name="connsiteX8" fmla="*/ 3339523 w 3339523"/>
              <a:gd name="connsiteY8" fmla="*/ 364505 h 482088"/>
              <a:gd name="connsiteX9" fmla="*/ 3339523 w 3339523"/>
              <a:gd name="connsiteY9" fmla="*/ 364505 h 482088"/>
              <a:gd name="connsiteX10" fmla="*/ 3339523 w 3339523"/>
              <a:gd name="connsiteY10" fmla="*/ 364505 h 482088"/>
              <a:gd name="connsiteX11" fmla="*/ 3339523 w 3339523"/>
              <a:gd name="connsiteY11" fmla="*/ 364505 h 48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39523" h="482088">
                <a:moveTo>
                  <a:pt x="0" y="482088"/>
                </a:moveTo>
                <a:lnTo>
                  <a:pt x="117589" y="352747"/>
                </a:lnTo>
                <a:lnTo>
                  <a:pt x="282214" y="188132"/>
                </a:lnTo>
                <a:lnTo>
                  <a:pt x="470356" y="23516"/>
                </a:lnTo>
                <a:lnTo>
                  <a:pt x="576186" y="0"/>
                </a:lnTo>
                <a:lnTo>
                  <a:pt x="740810" y="141099"/>
                </a:lnTo>
                <a:lnTo>
                  <a:pt x="905434" y="282198"/>
                </a:lnTo>
                <a:lnTo>
                  <a:pt x="1034782" y="376264"/>
                </a:lnTo>
                <a:lnTo>
                  <a:pt x="3339523" y="364505"/>
                </a:lnTo>
                <a:lnTo>
                  <a:pt x="3339523" y="364505"/>
                </a:lnTo>
                <a:lnTo>
                  <a:pt x="3339523" y="364505"/>
                </a:lnTo>
                <a:lnTo>
                  <a:pt x="3339523" y="364505"/>
                </a:lnTo>
              </a:path>
            </a:pathLst>
          </a:cu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65" charset="0"/>
            </a:endParaRPr>
          </a:p>
        </p:txBody>
      </p:sp>
      <p:pic>
        <p:nvPicPr>
          <p:cNvPr id="5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1600200"/>
            <a:ext cx="73766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1"/>
          <p:cNvSpPr/>
          <p:nvPr/>
        </p:nvSpPr>
        <p:spPr bwMode="auto">
          <a:xfrm>
            <a:off x="8229600" y="1600200"/>
            <a:ext cx="685800" cy="1219200"/>
          </a:xfrm>
          <a:prstGeom prst="rect">
            <a:avLst/>
          </a:prstGeom>
          <a:solidFill>
            <a:srgbClr val="BABEB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53" name="Oval 17"/>
          <p:cNvSpPr>
            <a:spLocks noChangeArrowheads="1"/>
          </p:cNvSpPr>
          <p:nvPr/>
        </p:nvSpPr>
        <p:spPr bwMode="auto">
          <a:xfrm>
            <a:off x="7341078" y="3124200"/>
            <a:ext cx="1371600" cy="6096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Text Box 8"/>
          <p:cNvSpPr txBox="1">
            <a:spLocks noChangeArrowheads="1"/>
          </p:cNvSpPr>
          <p:nvPr/>
        </p:nvSpPr>
        <p:spPr bwMode="auto">
          <a:xfrm>
            <a:off x="7239000" y="3242846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 smtClean="0">
                <a:solidFill>
                  <a:schemeClr val="tx1"/>
                </a:solidFill>
              </a:rPr>
              <a:t>SeisPSA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3" cstate="print"/>
          <a:srcRect l="2778" r="2778"/>
          <a:stretch>
            <a:fillRect/>
          </a:stretch>
        </p:blipFill>
        <p:spPr bwMode="auto">
          <a:xfrm>
            <a:off x="6400800" y="4648200"/>
            <a:ext cx="139411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" name="Group 55"/>
          <p:cNvGrpSpPr/>
          <p:nvPr/>
        </p:nvGrpSpPr>
        <p:grpSpPr>
          <a:xfrm>
            <a:off x="8305800" y="4648200"/>
            <a:ext cx="685800" cy="1002890"/>
            <a:chOff x="6400800" y="3962400"/>
            <a:chExt cx="2362200" cy="2590800"/>
          </a:xfrm>
        </p:grpSpPr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7610" r="4403" b="17576"/>
            <a:stretch>
              <a:fillRect/>
            </a:stretch>
          </p:blipFill>
          <p:spPr bwMode="auto">
            <a:xfrm>
              <a:off x="6400800" y="3962400"/>
              <a:ext cx="23622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" name="Rectangle 57"/>
            <p:cNvSpPr/>
            <p:nvPr/>
          </p:nvSpPr>
          <p:spPr bwMode="auto">
            <a:xfrm>
              <a:off x="7924800" y="4114800"/>
              <a:ext cx="713232" cy="45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61316"/>
            <a:ext cx="8915400" cy="914400"/>
          </a:xfrm>
        </p:spPr>
        <p:txBody>
          <a:bodyPr/>
          <a:lstStyle/>
          <a:p>
            <a:r>
              <a:rPr lang="en-US" dirty="0" smtClean="0"/>
              <a:t>CyberShake data products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43</a:t>
            </a:fld>
            <a:endParaRPr lang="en-US" sz="1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180877"/>
            <a:ext cx="7848600" cy="5677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326506"/>
            <a:ext cx="990600" cy="228600"/>
          </a:xfrm>
        </p:spPr>
        <p:txBody>
          <a:bodyPr/>
          <a:lstStyle/>
          <a:p>
            <a:fld id="{0ECFDE32-785B-4CA8-8C7E-AAF6D13D8FC5}" type="slidenum">
              <a:rPr lang="en-US"/>
              <a:pPr/>
              <a:t>44</a:t>
            </a:fld>
            <a:endParaRPr lang="en-US" sz="1200"/>
          </a:p>
        </p:txBody>
      </p:sp>
      <p:sp>
        <p:nvSpPr>
          <p:cNvPr id="933918" name="Rectangle 30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8915400" cy="1066800"/>
          </a:xfrm>
        </p:spPr>
        <p:txBody>
          <a:bodyPr/>
          <a:lstStyle/>
          <a:p>
            <a:r>
              <a:rPr lang="en-US" dirty="0" smtClean="0"/>
              <a:t>Computational Requirements</a:t>
            </a:r>
            <a:endParaRPr lang="en-US" sz="2400" dirty="0"/>
          </a:p>
        </p:txBody>
      </p:sp>
      <p:graphicFrame>
        <p:nvGraphicFramePr>
          <p:cNvPr id="934001" name="Group 113"/>
          <p:cNvGraphicFramePr>
            <a:graphicFrameLocks noGrp="1"/>
          </p:cNvGraphicFramePr>
          <p:nvPr/>
        </p:nvGraphicFramePr>
        <p:xfrm>
          <a:off x="1600200" y="1752600"/>
          <a:ext cx="7239000" cy="3340418"/>
        </p:xfrm>
        <a:graphic>
          <a:graphicData uri="http://schemas.openxmlformats.org/drawingml/2006/table">
            <a:tbl>
              <a:tblPr/>
              <a:tblGrid>
                <a:gridCol w="1981200"/>
                <a:gridCol w="990600"/>
                <a:gridCol w="1447800"/>
                <a:gridCol w="1447800"/>
                <a:gridCol w="1371600"/>
              </a:tblGrid>
              <a:tr h="444500"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Component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DejaVu Sans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Data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DejaVu Sans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Executions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Cores/exec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CPU hours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DejaVu Sans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Mesh generation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15 GB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Tensor simulation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40 GB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16,000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Tensor extraction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690 GB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275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Seismogram synthesis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12 GB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415,000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2,300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Curve generation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1 MB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&lt;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757 GB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415,000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18,625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33971" name="Text Box 83"/>
          <p:cNvSpPr txBox="1">
            <a:spLocks noChangeArrowheads="1"/>
          </p:cNvSpPr>
          <p:nvPr/>
        </p:nvSpPr>
        <p:spPr bwMode="auto">
          <a:xfrm>
            <a:off x="228600" y="2252663"/>
            <a:ext cx="14478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66"/>
                </a:solidFill>
              </a:rPr>
              <a:t>Tensor Creation</a:t>
            </a: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933972" name="Text Box 84"/>
          <p:cNvSpPr txBox="1">
            <a:spLocks noChangeArrowheads="1"/>
          </p:cNvSpPr>
          <p:nvPr/>
        </p:nvSpPr>
        <p:spPr bwMode="auto">
          <a:xfrm>
            <a:off x="120501" y="3537099"/>
            <a:ext cx="15240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66"/>
                </a:solidFill>
              </a:rPr>
              <a:t>Post Processing</a:t>
            </a:r>
          </a:p>
        </p:txBody>
      </p:sp>
      <p:sp>
        <p:nvSpPr>
          <p:cNvPr id="933973" name="Line 85"/>
          <p:cNvSpPr>
            <a:spLocks noChangeShapeType="1"/>
          </p:cNvSpPr>
          <p:nvPr/>
        </p:nvSpPr>
        <p:spPr bwMode="auto">
          <a:xfrm>
            <a:off x="228600" y="2193451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933974" name="Line 86"/>
          <p:cNvSpPr>
            <a:spLocks noChangeShapeType="1"/>
          </p:cNvSpPr>
          <p:nvPr/>
        </p:nvSpPr>
        <p:spPr bwMode="auto">
          <a:xfrm>
            <a:off x="228600" y="310515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933975" name="Line 87"/>
          <p:cNvSpPr>
            <a:spLocks noChangeShapeType="1"/>
          </p:cNvSpPr>
          <p:nvPr/>
        </p:nvSpPr>
        <p:spPr bwMode="auto">
          <a:xfrm>
            <a:off x="228600" y="46482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5638801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is for </a:t>
            </a:r>
            <a:r>
              <a:rPr lang="en-US" sz="2400" b="1" dirty="0" smtClean="0"/>
              <a:t>one</a:t>
            </a:r>
            <a:r>
              <a:rPr lang="en-US" sz="2400" dirty="0" smtClean="0"/>
              <a:t> location of interest; we wanted to run ~1000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Asfd</a:t>
            </a:r>
            <a:endParaRPr lang="en-US" dirty="0" smtClean="0"/>
          </a:p>
          <a:p>
            <a:pPr lvl="1"/>
            <a:r>
              <a:rPr lang="en-US" dirty="0" err="1" smtClean="0"/>
              <a:t>asdfsd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45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494B-B5D5-452C-94A8-77199A0E8219}" type="slidenum">
              <a:rPr lang="en-US"/>
              <a:pPr/>
              <a:t>46</a:t>
            </a:fld>
            <a:endParaRPr lang="en-US" sz="1200"/>
          </a:p>
        </p:txBody>
      </p:sp>
      <p:sp>
        <p:nvSpPr>
          <p:cNvPr id="927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Workflows</a:t>
            </a:r>
            <a:endParaRPr lang="en-US" dirty="0"/>
          </a:p>
        </p:txBody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934450" cy="4724400"/>
          </a:xfrm>
        </p:spPr>
        <p:txBody>
          <a:bodyPr/>
          <a:lstStyle/>
          <a:p>
            <a:r>
              <a:rPr lang="en-US" dirty="0"/>
              <a:t>Large-scale, </a:t>
            </a:r>
            <a:r>
              <a:rPr lang="en-US" dirty="0" smtClean="0"/>
              <a:t>heterogeneous, high throughput</a:t>
            </a:r>
            <a:endParaRPr lang="en-US" dirty="0"/>
          </a:p>
          <a:p>
            <a:pPr lvl="1"/>
            <a:r>
              <a:rPr lang="en-US" dirty="0" smtClean="0"/>
              <a:t>Parallel and many (~415,000) serial tasks</a:t>
            </a:r>
            <a:endParaRPr lang="en-US" dirty="0"/>
          </a:p>
          <a:p>
            <a:pPr lvl="1"/>
            <a:r>
              <a:rPr lang="en-US" dirty="0" smtClean="0"/>
              <a:t>Task duration 100 </a:t>
            </a:r>
            <a:r>
              <a:rPr lang="en-US" dirty="0"/>
              <a:t>ms – </a:t>
            </a:r>
            <a:r>
              <a:rPr lang="en-US" dirty="0" smtClean="0"/>
              <a:t>2 hours</a:t>
            </a:r>
          </a:p>
          <a:p>
            <a:r>
              <a:rPr lang="en-US" dirty="0" smtClean="0"/>
              <a:t>Automation</a:t>
            </a:r>
          </a:p>
          <a:p>
            <a:r>
              <a:rPr lang="en-US" dirty="0" smtClean="0"/>
              <a:t>Data management</a:t>
            </a:r>
          </a:p>
          <a:p>
            <a:r>
              <a:rPr lang="en-US" dirty="0" smtClean="0"/>
              <a:t>Error recovery</a:t>
            </a:r>
          </a:p>
          <a:p>
            <a:r>
              <a:rPr lang="en-US" dirty="0" smtClean="0"/>
              <a:t>Scalable</a:t>
            </a:r>
          </a:p>
          <a:p>
            <a:r>
              <a:rPr lang="en-US" dirty="0" smtClean="0"/>
              <a:t>More on workflows tomorrow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17145" t="9145" r="2858" b="9145"/>
          <a:stretch>
            <a:fillRect/>
          </a:stretch>
        </p:blipFill>
        <p:spPr bwMode="auto">
          <a:xfrm rot="1740000">
            <a:off x="4851184" y="3380840"/>
            <a:ext cx="3866244" cy="24659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86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AWP-ODC Weak Scaling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" y="1417639"/>
            <a:ext cx="9194800" cy="54403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09972" y="1756215"/>
            <a:ext cx="19039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100% efficiency</a:t>
            </a:r>
            <a:endParaRPr lang="en-US" sz="18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316572" y="1963361"/>
            <a:ext cx="582553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0800000" flipH="1" flipV="1">
            <a:off x="7239686" y="961426"/>
            <a:ext cx="1667933" cy="338554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</a:rPr>
              <a:t>2.3 </a:t>
            </a:r>
            <a:r>
              <a:rPr lang="en-US" sz="1600" b="1" dirty="0" err="1">
                <a:solidFill>
                  <a:schemeClr val="bg1">
                    <a:lumMod val="95000"/>
                  </a:schemeClr>
                </a:solidFill>
              </a:rPr>
              <a:t>P</a:t>
            </a:r>
            <a:r>
              <a:rPr lang="en-US" sz="1600" b="1" dirty="0" err="1" smtClean="0">
                <a:solidFill>
                  <a:schemeClr val="bg1">
                    <a:lumMod val="95000"/>
                  </a:schemeClr>
                </a:solidFill>
              </a:rPr>
              <a:t>flop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</a:rPr>
              <a:t>/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160436" y="1314450"/>
            <a:ext cx="349250" cy="342900"/>
          </a:xfrm>
          <a:prstGeom prst="straightConnector1">
            <a:avLst/>
          </a:prstGeom>
          <a:ln>
            <a:solidFill>
              <a:srgbClr val="59595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39687" y="628496"/>
            <a:ext cx="1659148" cy="33855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800000"/>
                </a:solidFill>
              </a:rPr>
              <a:t>93% efficiency</a:t>
            </a:r>
            <a:endParaRPr lang="en-US" sz="1600" b="1" dirty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6" y="6457890"/>
            <a:ext cx="3276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(Cui et al., 2013)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420286" y="3301910"/>
            <a:ext cx="1752600" cy="1041490"/>
          </a:xfrm>
          <a:prstGeom prst="ellipse">
            <a:avLst/>
          </a:prstGeom>
          <a:noFill/>
          <a:ln w="1905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2400" y="5193268"/>
            <a:ext cx="24384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6600"/>
                </a:solidFill>
              </a:rPr>
              <a:t>CyberShake regime</a:t>
            </a:r>
          </a:p>
          <a:p>
            <a:r>
              <a:rPr lang="en-US" sz="1800" b="1" dirty="0" smtClean="0">
                <a:solidFill>
                  <a:srgbClr val="006600"/>
                </a:solidFill>
              </a:rPr>
              <a:t>1000+  simulations</a:t>
            </a:r>
            <a:endParaRPr lang="en-US" sz="1800" b="1" dirty="0">
              <a:solidFill>
                <a:srgbClr val="0066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5181600" y="4419600"/>
            <a:ext cx="0" cy="685800"/>
          </a:xfrm>
          <a:prstGeom prst="straightConnector1">
            <a:avLst/>
          </a:prstGeom>
          <a:solidFill>
            <a:srgbClr val="BABEB6"/>
          </a:solidFill>
          <a:ln w="19050" cap="flat" cmpd="sng" algn="ctr">
            <a:solidFill>
              <a:srgbClr val="0066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1" name="Oval 20"/>
          <p:cNvSpPr/>
          <p:nvPr/>
        </p:nvSpPr>
        <p:spPr bwMode="auto">
          <a:xfrm>
            <a:off x="6477686" y="2057400"/>
            <a:ext cx="1752600" cy="1041490"/>
          </a:xfrm>
          <a:prstGeom prst="ellipse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7086600" y="3124200"/>
            <a:ext cx="0" cy="1524000"/>
          </a:xfrm>
          <a:prstGeom prst="straightConnector1">
            <a:avLst/>
          </a:prstGeom>
          <a:solidFill>
            <a:srgbClr val="BABEB6"/>
          </a:soli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6630086" y="4724400"/>
            <a:ext cx="1981200" cy="923330"/>
          </a:xfrm>
          <a:prstGeom prst="rect">
            <a:avLst/>
          </a:prstGeom>
          <a:solidFill>
            <a:schemeClr val="accent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7030A0"/>
                </a:solidFill>
              </a:rPr>
              <a:t>Scenario Earthquakes</a:t>
            </a:r>
          </a:p>
          <a:p>
            <a:r>
              <a:rPr lang="en-US" sz="1800" b="1" dirty="0" smtClean="0">
                <a:solidFill>
                  <a:srgbClr val="7030A0"/>
                </a:solidFill>
              </a:rPr>
              <a:t>1-10 simulations</a:t>
            </a:r>
            <a:endParaRPr lang="en-US" sz="1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1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1" grpId="0" animBg="1"/>
      <p:bldP spid="2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CyberShake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34450" cy="5410200"/>
          </a:xfrm>
        </p:spPr>
        <p:txBody>
          <a:bodyPr/>
          <a:lstStyle/>
          <a:p>
            <a:r>
              <a:rPr lang="en-US" dirty="0" smtClean="0"/>
              <a:t>4 maps of 286 sites each</a:t>
            </a:r>
          </a:p>
          <a:p>
            <a:pPr lvl="1"/>
            <a:r>
              <a:rPr lang="en-US" dirty="0" smtClean="0"/>
              <a:t>Half CPU SGTs, half GPU SGTs</a:t>
            </a:r>
          </a:p>
          <a:p>
            <a:pPr lvl="1"/>
            <a:r>
              <a:rPr lang="en-US" dirty="0" smtClean="0"/>
              <a:t>2 different velocity models</a:t>
            </a:r>
          </a:p>
          <a:p>
            <a:r>
              <a:rPr lang="en-US" dirty="0" smtClean="0"/>
              <a:t>Run entirely on NCSA Blue Waters</a:t>
            </a:r>
          </a:p>
          <a:p>
            <a:r>
              <a:rPr lang="en-US" dirty="0" smtClean="0"/>
              <a:t>342 hours </a:t>
            </a:r>
            <a:r>
              <a:rPr lang="en-US" dirty="0" err="1" smtClean="0"/>
              <a:t>wallclock</a:t>
            </a:r>
            <a:r>
              <a:rPr lang="en-US" dirty="0" smtClean="0"/>
              <a:t> time (14.25 days)</a:t>
            </a:r>
          </a:p>
          <a:p>
            <a:r>
              <a:rPr lang="en-US" dirty="0" smtClean="0"/>
              <a:t>46,720 CPUs + 225 GPUs used on average</a:t>
            </a:r>
          </a:p>
          <a:p>
            <a:pPr lvl="1"/>
            <a:r>
              <a:rPr lang="en-US" dirty="0" smtClean="0"/>
              <a:t>Peak of 295,040 CPUs, 1100 GPUs</a:t>
            </a:r>
          </a:p>
          <a:p>
            <a:r>
              <a:rPr lang="en-US" dirty="0" smtClean="0"/>
              <a:t>Compared GPU and CPU SGT implementations</a:t>
            </a:r>
          </a:p>
          <a:p>
            <a:pPr lvl="1"/>
            <a:r>
              <a:rPr lang="en-US" dirty="0" smtClean="0"/>
              <a:t>CPU: 2792 sec x 313.8 nodes = 243.4 node-hrs</a:t>
            </a:r>
          </a:p>
          <a:p>
            <a:pPr lvl="1"/>
            <a:r>
              <a:rPr lang="en-US" dirty="0" smtClean="0"/>
              <a:t>GPU: 1338 sec x 100 nodes = 37.2 node-hrs </a:t>
            </a:r>
          </a:p>
          <a:p>
            <a:pPr lvl="1"/>
            <a:r>
              <a:rPr lang="en-US" dirty="0" smtClean="0"/>
              <a:t>GPU code 6.5x more efficient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48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Throughput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99.8 million jobs executed (81 jobs/second)</a:t>
            </a:r>
          </a:p>
          <a:p>
            <a:pPr lvl="1"/>
            <a:r>
              <a:rPr lang="en-US" dirty="0" smtClean="0"/>
              <a:t>31,463 jobs automatically run in the Blue Waters queue</a:t>
            </a:r>
          </a:p>
          <a:p>
            <a:r>
              <a:rPr lang="en-US" dirty="0" smtClean="0"/>
              <a:t>860 TB of data managed</a:t>
            </a:r>
          </a:p>
          <a:p>
            <a:pPr lvl="1"/>
            <a:r>
              <a:rPr lang="en-US" dirty="0" smtClean="0"/>
              <a:t>57 TB output files</a:t>
            </a:r>
          </a:p>
          <a:p>
            <a:pPr lvl="1"/>
            <a:r>
              <a:rPr lang="en-US" dirty="0" smtClean="0"/>
              <a:t>12 TB staged back to SCEC storage</a:t>
            </a:r>
          </a:p>
          <a:p>
            <a:r>
              <a:rPr lang="en-US" dirty="0" smtClean="0"/>
              <a:t>Inserted 1.4 billion rows into relational DB</a:t>
            </a:r>
          </a:p>
          <a:p>
            <a:pPr lvl="1"/>
            <a:r>
              <a:rPr lang="en-US" dirty="0" smtClean="0"/>
              <a:t>Peak shaking values used in hazard curve</a:t>
            </a:r>
          </a:p>
          <a:p>
            <a:r>
              <a:rPr lang="en-US" dirty="0" smtClean="0"/>
              <a:t>On average, 26.2 workflows (sites) concurrently</a:t>
            </a:r>
          </a:p>
          <a:p>
            <a:r>
              <a:rPr lang="en-US" dirty="0" smtClean="0"/>
              <a:t>Job failure rate: 1.3%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49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such variable impact?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Earthquakes span a huge range of scales</a:t>
            </a:r>
          </a:p>
          <a:p>
            <a:pPr lvl="1"/>
            <a:r>
              <a:rPr lang="en-US" dirty="0" smtClean="0"/>
              <a:t>Each magnitude point is 10x displacement, 32x energy</a:t>
            </a:r>
          </a:p>
          <a:p>
            <a:pPr lvl="1"/>
            <a:r>
              <a:rPr lang="en-US" dirty="0" smtClean="0"/>
              <a:t>M9.0</a:t>
            </a:r>
            <a:r>
              <a:rPr lang="en-US" dirty="0"/>
              <a:t> </a:t>
            </a:r>
            <a:r>
              <a:rPr lang="en-US" dirty="0" smtClean="0"/>
              <a:t>(Tohoku, Japan) has 790x motion, 23000x energy compared to M6.1 (Christchurch, New Zealand)</a:t>
            </a:r>
          </a:p>
          <a:p>
            <a:r>
              <a:rPr lang="en-US" dirty="0"/>
              <a:t>Earth structure </a:t>
            </a:r>
            <a:r>
              <a:rPr lang="en-US" dirty="0" smtClean="0"/>
              <a:t>strongly affects ground motion</a:t>
            </a:r>
            <a:endParaRPr lang="en-US" dirty="0"/>
          </a:p>
          <a:p>
            <a:pPr lvl="1"/>
            <a:r>
              <a:rPr lang="en-US" dirty="0"/>
              <a:t>Maximum Tohoku ground motion: 2.7g</a:t>
            </a:r>
          </a:p>
          <a:p>
            <a:pPr lvl="1"/>
            <a:r>
              <a:rPr lang="en-US" dirty="0" smtClean="0"/>
              <a:t>Maximum </a:t>
            </a:r>
            <a:r>
              <a:rPr lang="en-US" dirty="0"/>
              <a:t>Christchurch ground motion: </a:t>
            </a:r>
            <a:r>
              <a:rPr lang="en-US" dirty="0" smtClean="0"/>
              <a:t>2.2g</a:t>
            </a:r>
            <a:endParaRPr lang="en-US" dirty="0"/>
          </a:p>
          <a:p>
            <a:pPr lvl="1"/>
            <a:r>
              <a:rPr lang="en-US" dirty="0" smtClean="0"/>
              <a:t>Christchurch </a:t>
            </a:r>
            <a:r>
              <a:rPr lang="en-US" dirty="0" smtClean="0"/>
              <a:t>earthquake shallow, in basin</a:t>
            </a:r>
          </a:p>
          <a:p>
            <a:r>
              <a:rPr lang="en-US" dirty="0" smtClean="0"/>
              <a:t>Building types and infrastructure affect human impact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5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50</a:t>
            </a:fld>
            <a:endParaRPr lang="en-US" sz="1200"/>
          </a:p>
        </p:txBody>
      </p:sp>
      <p:pic>
        <p:nvPicPr>
          <p:cNvPr id="76802" name="Picture 2" descr="http://scec.usc.edu/scecwiki/images/1/1a/Study_14.2_CPU_vs_GPU_CVMS426_dif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152400"/>
            <a:ext cx="5245756" cy="4735169"/>
          </a:xfrm>
          <a:prstGeom prst="rect">
            <a:avLst/>
          </a:prstGeom>
          <a:noFill/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 cstate="print"/>
          <a:srcRect b="12800"/>
          <a:stretch>
            <a:fillRect/>
          </a:stretch>
        </p:blipFill>
        <p:spPr bwMode="auto">
          <a:xfrm>
            <a:off x="-1" y="3429000"/>
            <a:ext cx="471880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ShakeOut_compari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3585" y="2608263"/>
            <a:ext cx="5880415" cy="379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scec.usc.edu/scecwiki/images/d/db/Simulation_regions_ibath0.png"/>
          <p:cNvPicPr>
            <a:picLocks noChangeAspect="1" noChangeArrowheads="1"/>
          </p:cNvPicPr>
          <p:nvPr/>
        </p:nvPicPr>
        <p:blipFill>
          <a:blip r:embed="rId2" cstate="print"/>
          <a:srcRect l="11765" t="28030" r="18627" b="18182"/>
          <a:stretch>
            <a:fillRect/>
          </a:stretch>
        </p:blipFill>
        <p:spPr bwMode="auto">
          <a:xfrm>
            <a:off x="6096000" y="1828800"/>
            <a:ext cx="3048000" cy="3276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Interfaces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8934450" cy="47244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 smtClean="0"/>
              <a:t>SCEC has multiple velocity models</a:t>
            </a:r>
          </a:p>
          <a:p>
            <a:r>
              <a:rPr lang="en-US" dirty="0" smtClean="0"/>
              <a:t>Each had a different interface</a:t>
            </a:r>
          </a:p>
          <a:p>
            <a:r>
              <a:rPr lang="en-US" dirty="0" smtClean="0"/>
              <a:t>Developed UCVM</a:t>
            </a:r>
          </a:p>
          <a:p>
            <a:pPr lvl="1"/>
            <a:r>
              <a:rPr lang="en-US" dirty="0" smtClean="0"/>
              <a:t>Common interface to models</a:t>
            </a:r>
          </a:p>
          <a:p>
            <a:pPr lvl="1"/>
            <a:r>
              <a:rPr lang="en-US" dirty="0" smtClean="0"/>
              <a:t>Open-source</a:t>
            </a:r>
          </a:p>
          <a:p>
            <a:pPr lvl="1"/>
            <a:r>
              <a:rPr lang="en-US" dirty="0" smtClean="0"/>
              <a:t>C API</a:t>
            </a:r>
          </a:p>
          <a:p>
            <a:pPr lvl="1"/>
            <a:r>
              <a:rPr lang="en-US" dirty="0" smtClean="0"/>
              <a:t>New models easily added to UCVM</a:t>
            </a:r>
          </a:p>
          <a:p>
            <a:pPr lvl="1"/>
            <a:r>
              <a:rPr lang="en-US" dirty="0" smtClean="0"/>
              <a:t>All SCEC modelers can use for simulations</a:t>
            </a:r>
          </a:p>
          <a:p>
            <a:r>
              <a:rPr lang="en-US" dirty="0" smtClean="0"/>
              <a:t>If you have multiple models, consider developing unified access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51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4: Data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Millions of input and output files to manage</a:t>
            </a:r>
          </a:p>
          <a:p>
            <a:pPr lvl="1"/>
            <a:r>
              <a:rPr lang="en-US" dirty="0" smtClean="0"/>
              <a:t>Workflow tools automatically add staging jobs</a:t>
            </a:r>
          </a:p>
          <a:p>
            <a:pPr lvl="1"/>
            <a:r>
              <a:rPr lang="en-US" dirty="0" smtClean="0"/>
              <a:t>Files transferred and </a:t>
            </a:r>
            <a:r>
              <a:rPr lang="en-US" dirty="0" err="1" smtClean="0"/>
              <a:t>symlinked</a:t>
            </a:r>
            <a:r>
              <a:rPr lang="en-US" dirty="0" smtClean="0"/>
              <a:t> appropriately</a:t>
            </a:r>
          </a:p>
          <a:p>
            <a:r>
              <a:rPr lang="en-US" dirty="0" smtClean="0"/>
              <a:t>Directory hierarchy to reduce files per directory</a:t>
            </a:r>
          </a:p>
          <a:p>
            <a:r>
              <a:rPr lang="en-US" dirty="0" smtClean="0"/>
              <a:t>Added automated checks to check file integrity</a:t>
            </a:r>
          </a:p>
          <a:p>
            <a:pPr lvl="1"/>
            <a:r>
              <a:rPr lang="en-US" dirty="0" smtClean="0"/>
              <a:t>Correct number of files</a:t>
            </a:r>
          </a:p>
          <a:p>
            <a:pPr lvl="1"/>
            <a:r>
              <a:rPr lang="en-US" dirty="0" err="1" smtClean="0"/>
              <a:t>NaNs</a:t>
            </a:r>
            <a:r>
              <a:rPr lang="en-US" dirty="0" smtClean="0"/>
              <a:t>, zero-value checks</a:t>
            </a:r>
          </a:p>
          <a:p>
            <a:pPr lvl="1"/>
            <a:r>
              <a:rPr lang="en-US" dirty="0" smtClean="0"/>
              <a:t>Checksums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52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Southern California Earthquake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6</a:t>
            </a:fld>
            <a:endParaRPr lang="en-US" sz="1200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524000" y="4004441"/>
            <a:ext cx="6324600" cy="2826787"/>
            <a:chOff x="0" y="1856680"/>
            <a:chExt cx="9144000" cy="40869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4672" y="5590480"/>
              <a:ext cx="8110728" cy="353120"/>
            </a:xfrm>
            <a:prstGeom prst="rect">
              <a:avLst/>
            </a:prstGeom>
          </p:spPr>
        </p:pic>
        <p:grpSp>
          <p:nvGrpSpPr>
            <p:cNvPr id="7" name="Group 11"/>
            <p:cNvGrpSpPr/>
            <p:nvPr/>
          </p:nvGrpSpPr>
          <p:grpSpPr>
            <a:xfrm>
              <a:off x="0" y="1856680"/>
              <a:ext cx="9144000" cy="3746500"/>
              <a:chOff x="0" y="1587500"/>
              <a:chExt cx="9144000" cy="3746500"/>
            </a:xfrm>
          </p:grpSpPr>
          <p:pic>
            <p:nvPicPr>
              <p:cNvPr id="14" name="Picture 3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1587500"/>
                <a:ext cx="9144000" cy="3668684"/>
              </a:xfrm>
              <a:prstGeom prst="rect">
                <a:avLst/>
              </a:prstGeom>
            </p:spPr>
          </p:pic>
          <p:sp>
            <p:nvSpPr>
              <p:cNvPr id="15" name="Rectangle 9"/>
              <p:cNvSpPr/>
              <p:nvPr/>
            </p:nvSpPr>
            <p:spPr bwMode="auto">
              <a:xfrm>
                <a:off x="3581400" y="5029200"/>
                <a:ext cx="4572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1828800" y="5029200"/>
                <a:ext cx="4572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-65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304800" y="4800600"/>
                <a:ext cx="457200" cy="304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-65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 bwMode="auto">
            <a:xfrm>
              <a:off x="1219200" y="1856680"/>
              <a:ext cx="2362200" cy="210572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676400" y="3810000"/>
              <a:ext cx="1447800" cy="381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3429000" y="1981200"/>
              <a:ext cx="3810000" cy="533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62000" y="5069780"/>
              <a:ext cx="304800" cy="45558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11874" y="2180343"/>
              <a:ext cx="6588661" cy="760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Registrants at the SCEC annual collaboration meetings</a:t>
              </a:r>
            </a:p>
            <a:p>
              <a:r>
                <a:rPr lang="en-US" sz="1300" dirty="0" smtClean="0"/>
                <a:t>1991-2013</a:t>
              </a:r>
              <a:endParaRPr lang="en-US" sz="1300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55" y="1752600"/>
            <a:ext cx="8934450" cy="2438400"/>
          </a:xfrm>
        </p:spPr>
        <p:txBody>
          <a:bodyPr/>
          <a:lstStyle/>
          <a:p>
            <a:r>
              <a:rPr lang="en-US" dirty="0" smtClean="0"/>
              <a:t>Collaboration of 600+ scientists at 60+ institutions</a:t>
            </a:r>
          </a:p>
          <a:p>
            <a:r>
              <a:rPr lang="en-US" dirty="0" smtClean="0"/>
              <a:t>Major missions:</a:t>
            </a:r>
          </a:p>
          <a:p>
            <a:pPr lvl="1"/>
            <a:r>
              <a:rPr lang="en-US" dirty="0" smtClean="0"/>
              <a:t>Gather field and experimental data</a:t>
            </a:r>
          </a:p>
          <a:p>
            <a:pPr lvl="1"/>
            <a:r>
              <a:rPr lang="en-US" dirty="0" smtClean="0"/>
              <a:t>Integrate “ground truth” with simulation results</a:t>
            </a:r>
          </a:p>
          <a:p>
            <a:pPr lvl="1"/>
            <a:r>
              <a:rPr lang="en-US" dirty="0" smtClean="0"/>
              <a:t>Communicate understanding to society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4112" y="1676400"/>
            <a:ext cx="5319888" cy="518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SCEC 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4953000" cy="4724400"/>
          </a:xfrm>
        </p:spPr>
        <p:txBody>
          <a:bodyPr/>
          <a:lstStyle/>
          <a:p>
            <a:r>
              <a:rPr lang="en-US" dirty="0" smtClean="0"/>
              <a:t>Focus on Southern California</a:t>
            </a:r>
          </a:p>
          <a:p>
            <a:r>
              <a:rPr lang="en-US" dirty="0" smtClean="0"/>
              <a:t>Two main types of</a:t>
            </a:r>
            <a:br>
              <a:rPr lang="en-US" dirty="0" smtClean="0"/>
            </a:br>
            <a:r>
              <a:rPr lang="en-US" dirty="0" smtClean="0"/>
              <a:t>SCEC HPC projects</a:t>
            </a:r>
          </a:p>
          <a:p>
            <a:pPr lvl="1"/>
            <a:r>
              <a:rPr lang="en-US" b="1" dirty="0" smtClean="0"/>
              <a:t>Scenario earthquakes</a:t>
            </a:r>
            <a:r>
              <a:rPr lang="en-US" dirty="0" smtClean="0"/>
              <a:t>: What kind of shaking will</a:t>
            </a:r>
            <a:br>
              <a:rPr lang="en-US" dirty="0" smtClean="0"/>
            </a:br>
            <a:r>
              <a:rPr lang="en-US" dirty="0" smtClean="0"/>
              <a:t>this </a:t>
            </a:r>
            <a:r>
              <a:rPr lang="en-US" i="1" dirty="0" smtClean="0"/>
              <a:t>one earthquake</a:t>
            </a:r>
            <a:r>
              <a:rPr lang="en-US" dirty="0" smtClean="0"/>
              <a:t> cause?</a:t>
            </a:r>
          </a:p>
          <a:p>
            <a:pPr lvl="1"/>
            <a:r>
              <a:rPr lang="en-US" b="1" dirty="0" smtClean="0"/>
              <a:t>Seismic hazard:</a:t>
            </a:r>
            <a:br>
              <a:rPr lang="en-US" b="1" dirty="0" smtClean="0"/>
            </a:br>
            <a:r>
              <a:rPr lang="en-US" dirty="0" smtClean="0"/>
              <a:t>What kind of shaking</a:t>
            </a:r>
            <a:br>
              <a:rPr lang="en-US" dirty="0" smtClean="0"/>
            </a:br>
            <a:r>
              <a:rPr lang="en-US" dirty="0" smtClean="0"/>
              <a:t>will this </a:t>
            </a:r>
            <a:r>
              <a:rPr lang="en-US" i="1" dirty="0" smtClean="0"/>
              <a:t>one location</a:t>
            </a:r>
            <a:r>
              <a:rPr lang="en-US" dirty="0" smtClean="0"/>
              <a:t> experience?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7</a:t>
            </a:fld>
            <a:endParaRPr lang="en-US" sz="1200"/>
          </a:p>
        </p:txBody>
      </p:sp>
      <p:sp>
        <p:nvSpPr>
          <p:cNvPr id="6" name="TextBox 5"/>
          <p:cNvSpPr txBox="1"/>
          <p:nvPr/>
        </p:nvSpPr>
        <p:spPr>
          <a:xfrm>
            <a:off x="5181600" y="17526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Southern California, next 30 years:</a:t>
            </a:r>
          </a:p>
          <a:p>
            <a:pPr algn="r"/>
            <a:r>
              <a:rPr lang="en-US" sz="1800" dirty="0" smtClean="0"/>
              <a:t>95% chance of M6.6+</a:t>
            </a:r>
          </a:p>
          <a:p>
            <a:pPr algn="r"/>
            <a:r>
              <a:rPr lang="en-US" sz="1800" dirty="0" smtClean="0"/>
              <a:t>70% chance of M7+</a:t>
            </a:r>
          </a:p>
          <a:p>
            <a:pPr algn="r"/>
            <a:r>
              <a:rPr lang="en-US" sz="1800" dirty="0" smtClean="0"/>
              <a:t>29% chance of M7.5+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44312-1DC4-4713-8F40-9EC921A2E4A5}" type="slidenum">
              <a:rPr lang="en-US"/>
              <a:pPr/>
              <a:t>8</a:t>
            </a:fld>
            <a:endParaRPr lang="en-US" sz="1200"/>
          </a:p>
        </p:txBody>
      </p:sp>
      <p:sp>
        <p:nvSpPr>
          <p:cNvPr id="952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Seismic Hazard Analysis</a:t>
            </a:r>
            <a:endParaRPr lang="en-US" dirty="0"/>
          </a:p>
        </p:txBody>
      </p:sp>
      <p:sp>
        <p:nvSpPr>
          <p:cNvPr id="952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086850" cy="4724400"/>
          </a:xfrm>
        </p:spPr>
        <p:txBody>
          <a:bodyPr/>
          <a:lstStyle/>
          <a:p>
            <a:r>
              <a:rPr lang="en-US" sz="2600" dirty="0"/>
              <a:t>What will peak ground motion </a:t>
            </a:r>
            <a:r>
              <a:rPr lang="en-US" sz="2600" dirty="0" smtClean="0"/>
              <a:t>be </a:t>
            </a:r>
            <a:r>
              <a:rPr lang="en-US" sz="2600" dirty="0"/>
              <a:t>over the next 50 years?</a:t>
            </a:r>
          </a:p>
          <a:p>
            <a:pPr lvl="1"/>
            <a:r>
              <a:rPr lang="en-US" dirty="0"/>
              <a:t>Used in building codes, </a:t>
            </a:r>
            <a:r>
              <a:rPr lang="en-US" dirty="0" smtClean="0"/>
              <a:t>insurance, </a:t>
            </a:r>
            <a:r>
              <a:rPr lang="en-US" dirty="0"/>
              <a:t>planning</a:t>
            </a:r>
          </a:p>
          <a:p>
            <a:pPr lvl="1"/>
            <a:r>
              <a:rPr lang="en-US" dirty="0" smtClean="0"/>
              <a:t>Answered via Probabilistic </a:t>
            </a:r>
            <a:r>
              <a:rPr lang="en-US" dirty="0"/>
              <a:t>Seismic Hazard Analysis (PSHA)</a:t>
            </a:r>
          </a:p>
          <a:p>
            <a:pPr lvl="1"/>
            <a:r>
              <a:rPr lang="en-US" dirty="0"/>
              <a:t>Communicated </a:t>
            </a:r>
            <a:r>
              <a:rPr lang="en-US" dirty="0" smtClean="0"/>
              <a:t>with hazard </a:t>
            </a:r>
            <a:r>
              <a:rPr lang="en-US" dirty="0"/>
              <a:t>curves and maps</a:t>
            </a:r>
          </a:p>
          <a:p>
            <a:endParaRPr lang="en-US" sz="2400" dirty="0"/>
          </a:p>
        </p:txBody>
      </p:sp>
      <p:sp>
        <p:nvSpPr>
          <p:cNvPr id="952324" name="Text Box 4"/>
          <p:cNvSpPr txBox="1">
            <a:spLocks noChangeArrowheads="1"/>
          </p:cNvSpPr>
          <p:nvPr/>
        </p:nvSpPr>
        <p:spPr bwMode="auto">
          <a:xfrm>
            <a:off x="457200" y="6400800"/>
            <a:ext cx="37338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Hazard curve </a:t>
            </a:r>
            <a:r>
              <a:rPr lang="en-US" sz="1800" dirty="0"/>
              <a:t>for downtown LA</a:t>
            </a:r>
          </a:p>
        </p:txBody>
      </p:sp>
      <p:pic>
        <p:nvPicPr>
          <p:cNvPr id="9523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427413"/>
            <a:ext cx="3886200" cy="2973387"/>
          </a:xfrm>
          <a:prstGeom prst="rect">
            <a:avLst/>
          </a:prstGeom>
          <a:noFill/>
        </p:spPr>
      </p:pic>
      <p:sp>
        <p:nvSpPr>
          <p:cNvPr id="952326" name="Line 6"/>
          <p:cNvSpPr>
            <a:spLocks noChangeShapeType="1"/>
          </p:cNvSpPr>
          <p:nvPr/>
        </p:nvSpPr>
        <p:spPr bwMode="auto">
          <a:xfrm>
            <a:off x="762000" y="501015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952327" name="Text Box 7"/>
          <p:cNvSpPr txBox="1">
            <a:spLocks noChangeArrowheads="1"/>
          </p:cNvSpPr>
          <p:nvPr/>
        </p:nvSpPr>
        <p:spPr bwMode="auto">
          <a:xfrm>
            <a:off x="1752600" y="4800600"/>
            <a:ext cx="17526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2% in 50 years</a:t>
            </a:r>
          </a:p>
        </p:txBody>
      </p:sp>
      <p:sp>
        <p:nvSpPr>
          <p:cNvPr id="952328" name="Line 8"/>
          <p:cNvSpPr>
            <a:spLocks noChangeShapeType="1"/>
          </p:cNvSpPr>
          <p:nvPr/>
        </p:nvSpPr>
        <p:spPr bwMode="auto">
          <a:xfrm>
            <a:off x="1752600" y="5029200"/>
            <a:ext cx="0" cy="11128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952329" name="Text Box 9"/>
          <p:cNvSpPr txBox="1">
            <a:spLocks noChangeArrowheads="1"/>
          </p:cNvSpPr>
          <p:nvPr/>
        </p:nvSpPr>
        <p:spPr bwMode="auto">
          <a:xfrm>
            <a:off x="1704975" y="5791200"/>
            <a:ext cx="7620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0.6 g</a:t>
            </a:r>
          </a:p>
        </p:txBody>
      </p:sp>
      <p:pic>
        <p:nvPicPr>
          <p:cNvPr id="952330" name="Picture 10" descr="map"/>
          <p:cNvPicPr>
            <a:picLocks noChangeAspect="1" noChangeArrowheads="1"/>
          </p:cNvPicPr>
          <p:nvPr/>
        </p:nvPicPr>
        <p:blipFill>
          <a:blip r:embed="rId3" cstate="print"/>
          <a:srcRect b="31651"/>
          <a:stretch>
            <a:fillRect/>
          </a:stretch>
        </p:blipFill>
        <p:spPr bwMode="auto">
          <a:xfrm>
            <a:off x="4876800" y="3406775"/>
            <a:ext cx="388620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31" name="Text Box 11"/>
          <p:cNvSpPr txBox="1">
            <a:spLocks noChangeArrowheads="1"/>
          </p:cNvSpPr>
          <p:nvPr/>
        </p:nvSpPr>
        <p:spPr bwMode="auto">
          <a:xfrm>
            <a:off x="4572000" y="6400800"/>
            <a:ext cx="44958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Probability of exceeding 0.1g in 50 yrs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52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2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2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2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2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2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26" grpId="1" animBg="1"/>
      <p:bldP spid="952327" grpId="1"/>
      <p:bldP spid="952328" grpId="0" animBg="1"/>
      <p:bldP spid="9523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rcle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2266" y="1676400"/>
            <a:ext cx="491048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Calculate Seismic Hazard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4343400" cy="5029200"/>
          </a:xfrm>
        </p:spPr>
        <p:txBody>
          <a:bodyPr/>
          <a:lstStyle/>
          <a:p>
            <a:pPr marL="404813" indent="-404813">
              <a:buAutoNum type="arabicPeriod"/>
            </a:pPr>
            <a:r>
              <a:rPr lang="en-US" dirty="0" smtClean="0"/>
              <a:t>Pick a location of interest.</a:t>
            </a:r>
          </a:p>
          <a:p>
            <a:pPr marL="404813" indent="-404813">
              <a:buAutoNum type="arabicPeriod"/>
            </a:pPr>
            <a:r>
              <a:rPr lang="en-US" dirty="0" smtClean="0"/>
              <a:t>Determine what future earthquakes might happen which could affect that location.</a:t>
            </a:r>
          </a:p>
          <a:p>
            <a:pPr marL="404813" indent="-404813">
              <a:buAutoNum type="arabicPeriod"/>
            </a:pPr>
            <a:r>
              <a:rPr lang="en-US" dirty="0" smtClean="0"/>
              <a:t>Estimate the magnitude and probability for each earthquake using “earthquake rupture forecast”</a:t>
            </a:r>
          </a:p>
          <a:p>
            <a:pPr marL="404813" indent="-404813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9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SCEC.new.bann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0000E7"/>
      </a:accent6>
      <a:hlink>
        <a:srgbClr val="FF00FF"/>
      </a:hlink>
      <a:folHlink>
        <a:srgbClr val="0000FF"/>
      </a:folHlink>
    </a:clrScheme>
    <a:fontScheme name="2_SCEC.new.bann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ABEB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ABEB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SCEC.new.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CEC.new.bann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33940</TotalTime>
  <Words>2062</Words>
  <Application>Microsoft Office PowerPoint</Application>
  <PresentationFormat>On-screen Show (4:3)</PresentationFormat>
  <Paragraphs>538</Paragraphs>
  <Slides>52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2_SCEC.new.banner</vt:lpstr>
      <vt:lpstr>How’s It Shakin’? Simulating Earthquakes with HPC</vt:lpstr>
      <vt:lpstr>Earthquakes are worldwide</vt:lpstr>
      <vt:lpstr>Earthquakes are worldwide</vt:lpstr>
      <vt:lpstr>Earthquakes are worldwide</vt:lpstr>
      <vt:lpstr>Why such variable impact?</vt:lpstr>
      <vt:lpstr>Southern California Earthquake Center</vt:lpstr>
      <vt:lpstr>SCEC Simulations</vt:lpstr>
      <vt:lpstr>Seismic Hazard Analysis</vt:lpstr>
      <vt:lpstr>How to Calculate Seismic Hazard</vt:lpstr>
      <vt:lpstr>PowerPoint Presentation</vt:lpstr>
      <vt:lpstr>Option 1: Attenuation Relationships</vt:lpstr>
      <vt:lpstr>Option 2: Physics-Based Approach</vt:lpstr>
      <vt:lpstr>Does the approach make a difference?</vt:lpstr>
      <vt:lpstr>Simulation Results (N-&gt;S)</vt:lpstr>
      <vt:lpstr>Simulation Results (S-&gt;N)</vt:lpstr>
      <vt:lpstr>Physics-based CyberShake approach</vt:lpstr>
      <vt:lpstr>Post-Processing</vt:lpstr>
      <vt:lpstr>Earthquake Early Warning</vt:lpstr>
      <vt:lpstr>CyberShake workflows</vt:lpstr>
      <vt:lpstr>Challenge 1: Strain Green Tensor Code</vt:lpstr>
      <vt:lpstr>AWP-ODC enhancements</vt:lpstr>
      <vt:lpstr>AWP-ODC ported to GPU</vt:lpstr>
      <vt:lpstr>CyberShake workflows</vt:lpstr>
      <vt:lpstr>Challenge 2: High Throughput Jobs</vt:lpstr>
      <vt:lpstr>High Throughput Scheduling</vt:lpstr>
      <vt:lpstr>CyberShake workflows</vt:lpstr>
      <vt:lpstr>Challenge 3: I/O</vt:lpstr>
      <vt:lpstr>I/O-memory-CPU tradeoff</vt:lpstr>
      <vt:lpstr>CyberShake workflows</vt:lpstr>
      <vt:lpstr>Challenge 4: Lengthy Runs</vt:lpstr>
      <vt:lpstr>CyberShake Study 14.2 Metrics</vt:lpstr>
      <vt:lpstr>Future (Science) Directions</vt:lpstr>
      <vt:lpstr>Future (Technical) Directions</vt:lpstr>
      <vt:lpstr>Things we wish we knew: Workflow Tools</vt:lpstr>
      <vt:lpstr>Verification</vt:lpstr>
      <vt:lpstr>Codes Comparison</vt:lpstr>
      <vt:lpstr>Software Engineering Best Practices</vt:lpstr>
      <vt:lpstr>PowerPoint Presentation</vt:lpstr>
      <vt:lpstr>Questions?</vt:lpstr>
      <vt:lpstr>Different Velocity Models</vt:lpstr>
      <vt:lpstr>Earthquake System Science</vt:lpstr>
      <vt:lpstr>PowerPoint Presentation</vt:lpstr>
      <vt:lpstr>CyberShake data products</vt:lpstr>
      <vt:lpstr>Computational Requirements</vt:lpstr>
      <vt:lpstr>Intro 3</vt:lpstr>
      <vt:lpstr>Scientific Workflows</vt:lpstr>
      <vt:lpstr>AWP-ODC Weak Scaling</vt:lpstr>
      <vt:lpstr>Recent CyberShake Study</vt:lpstr>
      <vt:lpstr>High Throughput Performance</vt:lpstr>
      <vt:lpstr>PowerPoint Presentation</vt:lpstr>
      <vt:lpstr>Common Interfaces</vt:lpstr>
      <vt:lpstr>Challenge 4: Data Management</vt:lpstr>
    </vt:vector>
  </TitlesOfParts>
  <Company>IRIS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SCEC/CME Architecture</dc:title>
  <dc:creator>Philip Maechling</dc:creator>
  <cp:lastModifiedBy>Scott Callaghan</cp:lastModifiedBy>
  <cp:revision>1653</cp:revision>
  <cp:lastPrinted>2002-10-10T18:38:31Z</cp:lastPrinted>
  <dcterms:created xsi:type="dcterms:W3CDTF">2002-10-09T15:30:27Z</dcterms:created>
  <dcterms:modified xsi:type="dcterms:W3CDTF">2014-06-02T21:24:51Z</dcterms:modified>
</cp:coreProperties>
</file>