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922" r:id="rId2"/>
    <p:sldMasterId id="2147483934" r:id="rId3"/>
    <p:sldMasterId id="2147483946" r:id="rId4"/>
    <p:sldMasterId id="2147483958" r:id="rId5"/>
  </p:sldMasterIdLst>
  <p:notesMasterIdLst>
    <p:notesMasterId r:id="rId33"/>
  </p:notesMasterIdLst>
  <p:handoutMasterIdLst>
    <p:handoutMasterId r:id="rId34"/>
  </p:handoutMasterIdLst>
  <p:sldIdLst>
    <p:sldId id="440" r:id="rId6"/>
    <p:sldId id="439" r:id="rId7"/>
    <p:sldId id="430" r:id="rId8"/>
    <p:sldId id="431" r:id="rId9"/>
    <p:sldId id="432" r:id="rId10"/>
    <p:sldId id="428" r:id="rId11"/>
    <p:sldId id="433" r:id="rId12"/>
    <p:sldId id="461" r:id="rId13"/>
    <p:sldId id="454" r:id="rId14"/>
    <p:sldId id="455" r:id="rId15"/>
    <p:sldId id="449" r:id="rId16"/>
    <p:sldId id="442" r:id="rId17"/>
    <p:sldId id="450" r:id="rId18"/>
    <p:sldId id="451" r:id="rId19"/>
    <p:sldId id="452" r:id="rId20"/>
    <p:sldId id="457" r:id="rId21"/>
    <p:sldId id="458" r:id="rId22"/>
    <p:sldId id="459" r:id="rId23"/>
    <p:sldId id="429" r:id="rId24"/>
    <p:sldId id="456" r:id="rId25"/>
    <p:sldId id="453" r:id="rId26"/>
    <p:sldId id="434" r:id="rId27"/>
    <p:sldId id="435" r:id="rId28"/>
    <p:sldId id="436" r:id="rId29"/>
    <p:sldId id="437" r:id="rId30"/>
    <p:sldId id="460" r:id="rId31"/>
    <p:sldId id="44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FFFFFF"/>
    <a:srgbClr val="FEE2B8"/>
    <a:srgbClr val="FFDA8F"/>
    <a:srgbClr val="FEE1BA"/>
    <a:srgbClr val="CDC2BB"/>
    <a:srgbClr val="003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8" autoAdjust="0"/>
    <p:restoredTop sz="94612" autoAdjust="0"/>
  </p:normalViewPr>
  <p:slideViewPr>
    <p:cSldViewPr snapToGrid="0" showGuides="1">
      <p:cViewPr varScale="1">
        <p:scale>
          <a:sx n="92" d="100"/>
          <a:sy n="92" d="100"/>
        </p:scale>
        <p:origin x="-1422" y="-10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CEC%20Pilot%20Study\SRA\Profi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CEC%20Pilot%20Study\SRA\SHAKEout-SP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Vs Profiles. Carson Site, s429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CyberShake</c:v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data!$C$5:$C$8</c:f>
              <c:numCache>
                <c:formatCode>General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690</c:v>
                </c:pt>
                <c:pt idx="3">
                  <c:v>690</c:v>
                </c:pt>
              </c:numCache>
            </c:numRef>
          </c:xVal>
          <c:yVal>
            <c:numRef>
              <c:f>data!$B$5:$B$8</c:f>
              <c:numCache>
                <c:formatCode>General</c:formatCode>
                <c:ptCount val="4"/>
                <c:pt idx="0">
                  <c:v>0</c:v>
                </c:pt>
                <c:pt idx="1">
                  <c:v>-200</c:v>
                </c:pt>
                <c:pt idx="2">
                  <c:v>-200</c:v>
                </c:pt>
                <c:pt idx="3">
                  <c:v>-400</c:v>
                </c:pt>
              </c:numCache>
            </c:numRef>
          </c:yVal>
          <c:smooth val="0"/>
        </c:ser>
        <c:ser>
          <c:idx val="1"/>
          <c:order val="1"/>
          <c:tx>
            <c:v>Actual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data!$I$5:$I$18</c:f>
              <c:numCache>
                <c:formatCode>General</c:formatCode>
                <c:ptCount val="14"/>
                <c:pt idx="0">
                  <c:v>195</c:v>
                </c:pt>
                <c:pt idx="1">
                  <c:v>195</c:v>
                </c:pt>
                <c:pt idx="2">
                  <c:v>250</c:v>
                </c:pt>
                <c:pt idx="3">
                  <c:v>250</c:v>
                </c:pt>
                <c:pt idx="4">
                  <c:v>380</c:v>
                </c:pt>
                <c:pt idx="5">
                  <c:v>380</c:v>
                </c:pt>
                <c:pt idx="6">
                  <c:v>440</c:v>
                </c:pt>
                <c:pt idx="7">
                  <c:v>440</c:v>
                </c:pt>
                <c:pt idx="8">
                  <c:v>520</c:v>
                </c:pt>
                <c:pt idx="9">
                  <c:v>520</c:v>
                </c:pt>
                <c:pt idx="10">
                  <c:v>600</c:v>
                </c:pt>
                <c:pt idx="11">
                  <c:v>600</c:v>
                </c:pt>
                <c:pt idx="12">
                  <c:v>690</c:v>
                </c:pt>
                <c:pt idx="13">
                  <c:v>690</c:v>
                </c:pt>
              </c:numCache>
            </c:numRef>
          </c:xVal>
          <c:yVal>
            <c:numRef>
              <c:f>data!$H$5:$H$18</c:f>
              <c:numCache>
                <c:formatCode>General</c:formatCode>
                <c:ptCount val="14"/>
                <c:pt idx="0">
                  <c:v>0</c:v>
                </c:pt>
                <c:pt idx="1">
                  <c:v>-28.5</c:v>
                </c:pt>
                <c:pt idx="2">
                  <c:v>-28.5</c:v>
                </c:pt>
                <c:pt idx="3">
                  <c:v>-39</c:v>
                </c:pt>
                <c:pt idx="4">
                  <c:v>-39</c:v>
                </c:pt>
                <c:pt idx="5">
                  <c:v>-65.5</c:v>
                </c:pt>
                <c:pt idx="6">
                  <c:v>-65.5</c:v>
                </c:pt>
                <c:pt idx="7">
                  <c:v>-76.5</c:v>
                </c:pt>
                <c:pt idx="8">
                  <c:v>-76.5</c:v>
                </c:pt>
                <c:pt idx="9">
                  <c:v>-131</c:v>
                </c:pt>
                <c:pt idx="10">
                  <c:v>-131</c:v>
                </c:pt>
                <c:pt idx="11">
                  <c:v>-200</c:v>
                </c:pt>
                <c:pt idx="12">
                  <c:v>-200</c:v>
                </c:pt>
                <c:pt idx="13">
                  <c:v>-400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26144"/>
        <c:axId val="86728064"/>
      </c:scatterChart>
      <c:valAx>
        <c:axId val="86726144"/>
        <c:scaling>
          <c:orientation val="minMax"/>
          <c:max val="8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Vs - m/sec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728064"/>
        <c:crossesAt val="-400"/>
        <c:crossBetween val="midCat"/>
        <c:majorUnit val="100"/>
        <c:minorUnit val="10"/>
      </c:valAx>
      <c:valAx>
        <c:axId val="86728064"/>
        <c:scaling>
          <c:orientation val="minMax"/>
          <c:max val="0"/>
          <c:min val="-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Depth - 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726144"/>
        <c:crosses val="autoZero"/>
        <c:crossBetween val="midCat"/>
        <c:majorUnit val="50"/>
        <c:minorUnit val="10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PSV Ratios (Actual/CyberShake). Linear.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31657172675294E-2"/>
          <c:y val="8.6942811290042499E-2"/>
          <c:w val="0.83595118812728564"/>
          <c:h val="0.794777372590103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'SHAKEout-SPC'!$W$17</c:f>
              <c:strCache>
                <c:ptCount val="1"/>
                <c:pt idx="0">
                  <c:v>L comp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'SHAKEout-SPC'!$V$18:$V$169</c:f>
              <c:numCache>
                <c:formatCode>General</c:formatCode>
                <c:ptCount val="15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0.6</c:v>
                </c:pt>
                <c:pt idx="59">
                  <c:v>0.62</c:v>
                </c:pt>
                <c:pt idx="60">
                  <c:v>0.64</c:v>
                </c:pt>
                <c:pt idx="61">
                  <c:v>0.66</c:v>
                </c:pt>
                <c:pt idx="62">
                  <c:v>0.68</c:v>
                </c:pt>
                <c:pt idx="63">
                  <c:v>0.7</c:v>
                </c:pt>
                <c:pt idx="64">
                  <c:v>0.72</c:v>
                </c:pt>
                <c:pt idx="65">
                  <c:v>0.74</c:v>
                </c:pt>
                <c:pt idx="66">
                  <c:v>0.76</c:v>
                </c:pt>
                <c:pt idx="67">
                  <c:v>0.78</c:v>
                </c:pt>
                <c:pt idx="68">
                  <c:v>0.8</c:v>
                </c:pt>
                <c:pt idx="69">
                  <c:v>0.82</c:v>
                </c:pt>
                <c:pt idx="70">
                  <c:v>0.84</c:v>
                </c:pt>
                <c:pt idx="71">
                  <c:v>0.86</c:v>
                </c:pt>
                <c:pt idx="72">
                  <c:v>0.88</c:v>
                </c:pt>
                <c:pt idx="73">
                  <c:v>0.9</c:v>
                </c:pt>
                <c:pt idx="74">
                  <c:v>0.92</c:v>
                </c:pt>
                <c:pt idx="75">
                  <c:v>0.94</c:v>
                </c:pt>
                <c:pt idx="76">
                  <c:v>0.96</c:v>
                </c:pt>
                <c:pt idx="77">
                  <c:v>0.98</c:v>
                </c:pt>
                <c:pt idx="78">
                  <c:v>1</c:v>
                </c:pt>
                <c:pt idx="79">
                  <c:v>1.05</c:v>
                </c:pt>
                <c:pt idx="80">
                  <c:v>1.1000000000000001</c:v>
                </c:pt>
                <c:pt idx="81">
                  <c:v>1.1499999999999999</c:v>
                </c:pt>
                <c:pt idx="82">
                  <c:v>1.2</c:v>
                </c:pt>
                <c:pt idx="83">
                  <c:v>1.25</c:v>
                </c:pt>
                <c:pt idx="84">
                  <c:v>1.3</c:v>
                </c:pt>
                <c:pt idx="85">
                  <c:v>1.35</c:v>
                </c:pt>
                <c:pt idx="86">
                  <c:v>1.4</c:v>
                </c:pt>
                <c:pt idx="87">
                  <c:v>1.45</c:v>
                </c:pt>
                <c:pt idx="88">
                  <c:v>1.5</c:v>
                </c:pt>
                <c:pt idx="89">
                  <c:v>1.55</c:v>
                </c:pt>
                <c:pt idx="90">
                  <c:v>1.6</c:v>
                </c:pt>
                <c:pt idx="91">
                  <c:v>1.65</c:v>
                </c:pt>
                <c:pt idx="92">
                  <c:v>1.7</c:v>
                </c:pt>
                <c:pt idx="93">
                  <c:v>1.75</c:v>
                </c:pt>
                <c:pt idx="94">
                  <c:v>1.8</c:v>
                </c:pt>
                <c:pt idx="95">
                  <c:v>1.85</c:v>
                </c:pt>
                <c:pt idx="96">
                  <c:v>1.9</c:v>
                </c:pt>
                <c:pt idx="97">
                  <c:v>1.95</c:v>
                </c:pt>
                <c:pt idx="98">
                  <c:v>2</c:v>
                </c:pt>
                <c:pt idx="99">
                  <c:v>2.0499999999999998</c:v>
                </c:pt>
                <c:pt idx="100">
                  <c:v>2.1</c:v>
                </c:pt>
                <c:pt idx="101">
                  <c:v>2.15</c:v>
                </c:pt>
                <c:pt idx="102">
                  <c:v>2.2000000000000002</c:v>
                </c:pt>
                <c:pt idx="103">
                  <c:v>2.25</c:v>
                </c:pt>
                <c:pt idx="104">
                  <c:v>2.2999999999999998</c:v>
                </c:pt>
                <c:pt idx="105">
                  <c:v>2.35</c:v>
                </c:pt>
                <c:pt idx="106">
                  <c:v>2.4</c:v>
                </c:pt>
                <c:pt idx="107">
                  <c:v>2.5</c:v>
                </c:pt>
                <c:pt idx="108">
                  <c:v>2.6</c:v>
                </c:pt>
                <c:pt idx="109">
                  <c:v>2.7</c:v>
                </c:pt>
                <c:pt idx="110">
                  <c:v>2.8</c:v>
                </c:pt>
                <c:pt idx="111">
                  <c:v>2.9</c:v>
                </c:pt>
                <c:pt idx="112">
                  <c:v>3</c:v>
                </c:pt>
                <c:pt idx="113">
                  <c:v>3.1</c:v>
                </c:pt>
                <c:pt idx="114">
                  <c:v>3.2</c:v>
                </c:pt>
                <c:pt idx="115">
                  <c:v>3.3</c:v>
                </c:pt>
                <c:pt idx="116">
                  <c:v>3.4</c:v>
                </c:pt>
                <c:pt idx="117">
                  <c:v>3.5</c:v>
                </c:pt>
                <c:pt idx="118">
                  <c:v>3.6</c:v>
                </c:pt>
                <c:pt idx="119">
                  <c:v>3.7</c:v>
                </c:pt>
                <c:pt idx="120">
                  <c:v>3.8</c:v>
                </c:pt>
                <c:pt idx="121">
                  <c:v>3.9</c:v>
                </c:pt>
                <c:pt idx="122">
                  <c:v>4</c:v>
                </c:pt>
                <c:pt idx="123">
                  <c:v>4.0999999999999996</c:v>
                </c:pt>
                <c:pt idx="124">
                  <c:v>4.2</c:v>
                </c:pt>
                <c:pt idx="125">
                  <c:v>4.3</c:v>
                </c:pt>
                <c:pt idx="126">
                  <c:v>4.4000000000000004</c:v>
                </c:pt>
                <c:pt idx="127">
                  <c:v>4.5</c:v>
                </c:pt>
                <c:pt idx="128">
                  <c:v>4.5999999999999996</c:v>
                </c:pt>
                <c:pt idx="129">
                  <c:v>4.7</c:v>
                </c:pt>
                <c:pt idx="130">
                  <c:v>4.8</c:v>
                </c:pt>
                <c:pt idx="131">
                  <c:v>4.9000000000000004</c:v>
                </c:pt>
                <c:pt idx="132">
                  <c:v>5</c:v>
                </c:pt>
                <c:pt idx="133">
                  <c:v>5.0999999999999996</c:v>
                </c:pt>
                <c:pt idx="134">
                  <c:v>5.2</c:v>
                </c:pt>
                <c:pt idx="135">
                  <c:v>5.4</c:v>
                </c:pt>
                <c:pt idx="136">
                  <c:v>5.6</c:v>
                </c:pt>
                <c:pt idx="137">
                  <c:v>5.8</c:v>
                </c:pt>
                <c:pt idx="138">
                  <c:v>6</c:v>
                </c:pt>
                <c:pt idx="139">
                  <c:v>6.2</c:v>
                </c:pt>
                <c:pt idx="140">
                  <c:v>6.4</c:v>
                </c:pt>
                <c:pt idx="141">
                  <c:v>6.6</c:v>
                </c:pt>
                <c:pt idx="142">
                  <c:v>6.8</c:v>
                </c:pt>
                <c:pt idx="143">
                  <c:v>7</c:v>
                </c:pt>
                <c:pt idx="144">
                  <c:v>7.3</c:v>
                </c:pt>
                <c:pt idx="145">
                  <c:v>7.6</c:v>
                </c:pt>
                <c:pt idx="146">
                  <c:v>8</c:v>
                </c:pt>
                <c:pt idx="147">
                  <c:v>8.5</c:v>
                </c:pt>
                <c:pt idx="148">
                  <c:v>9</c:v>
                </c:pt>
                <c:pt idx="149">
                  <c:v>9.5</c:v>
                </c:pt>
                <c:pt idx="150">
                  <c:v>10</c:v>
                </c:pt>
                <c:pt idx="151">
                  <c:v>10.5</c:v>
                </c:pt>
              </c:numCache>
            </c:numRef>
          </c:xVal>
          <c:yVal>
            <c:numRef>
              <c:f>'SHAKEout-SPC'!$W$18:$W$169</c:f>
              <c:numCache>
                <c:formatCode>General</c:formatCode>
                <c:ptCount val="152"/>
                <c:pt idx="0">
                  <c:v>1.9634146341463414</c:v>
                </c:pt>
                <c:pt idx="1">
                  <c:v>1.9637006103437198</c:v>
                </c:pt>
                <c:pt idx="2">
                  <c:v>1.8512091563596085</c:v>
                </c:pt>
                <c:pt idx="3">
                  <c:v>1.9483301827347197</c:v>
                </c:pt>
                <c:pt idx="4">
                  <c:v>1.4136391625615763</c:v>
                </c:pt>
                <c:pt idx="5">
                  <c:v>1.5509856080758477</c:v>
                </c:pt>
                <c:pt idx="6">
                  <c:v>1.8598024586086834</c:v>
                </c:pt>
                <c:pt idx="7">
                  <c:v>1.6200544757859749</c:v>
                </c:pt>
                <c:pt idx="8">
                  <c:v>1.5043490218998177</c:v>
                </c:pt>
                <c:pt idx="9">
                  <c:v>1.6840164689977262</c:v>
                </c:pt>
                <c:pt idx="10">
                  <c:v>1.5313628615180148</c:v>
                </c:pt>
                <c:pt idx="11">
                  <c:v>1.6263946852908613</c:v>
                </c:pt>
                <c:pt idx="12">
                  <c:v>1.650815955632998</c:v>
                </c:pt>
                <c:pt idx="13">
                  <c:v>1.7419650910702136</c:v>
                </c:pt>
                <c:pt idx="14">
                  <c:v>1.7908896361968816</c:v>
                </c:pt>
                <c:pt idx="15">
                  <c:v>1.751164047024927</c:v>
                </c:pt>
                <c:pt idx="16">
                  <c:v>1.6930493390236285</c:v>
                </c:pt>
                <c:pt idx="17">
                  <c:v>1.646477075927445</c:v>
                </c:pt>
                <c:pt idx="18">
                  <c:v>1.6780566801619432</c:v>
                </c:pt>
                <c:pt idx="19">
                  <c:v>1.7942284154034462</c:v>
                </c:pt>
                <c:pt idx="20">
                  <c:v>1.818176912450354</c:v>
                </c:pt>
                <c:pt idx="21">
                  <c:v>1.5652502091025928</c:v>
                </c:pt>
                <c:pt idx="22">
                  <c:v>1.5222008238378002</c:v>
                </c:pt>
                <c:pt idx="23">
                  <c:v>1.5706454998868025</c:v>
                </c:pt>
                <c:pt idx="24">
                  <c:v>1.5916849501123127</c:v>
                </c:pt>
                <c:pt idx="25">
                  <c:v>1.5910835684225131</c:v>
                </c:pt>
                <c:pt idx="26">
                  <c:v>1.5784144743969821</c:v>
                </c:pt>
                <c:pt idx="27">
                  <c:v>1.769446460381342</c:v>
                </c:pt>
                <c:pt idx="28">
                  <c:v>1.8306851227172267</c:v>
                </c:pt>
                <c:pt idx="29">
                  <c:v>1.7235554363855745</c:v>
                </c:pt>
                <c:pt idx="30">
                  <c:v>1.5288440447466549</c:v>
                </c:pt>
                <c:pt idx="31">
                  <c:v>1.5480035656814737</c:v>
                </c:pt>
                <c:pt idx="32">
                  <c:v>1.5938789031609994</c:v>
                </c:pt>
                <c:pt idx="33">
                  <c:v>1.6266137549861055</c:v>
                </c:pt>
                <c:pt idx="34">
                  <c:v>1.6845283171275962</c:v>
                </c:pt>
                <c:pt idx="35">
                  <c:v>1.6881174415607967</c:v>
                </c:pt>
                <c:pt idx="36">
                  <c:v>1.7204786988263561</c:v>
                </c:pt>
                <c:pt idx="37">
                  <c:v>1.7467724486116118</c:v>
                </c:pt>
                <c:pt idx="38">
                  <c:v>1.7465874899632059</c:v>
                </c:pt>
                <c:pt idx="39">
                  <c:v>1.7824923980378662</c:v>
                </c:pt>
                <c:pt idx="40">
                  <c:v>1.8785145793284346</c:v>
                </c:pt>
                <c:pt idx="41">
                  <c:v>1.9055194266870543</c:v>
                </c:pt>
                <c:pt idx="42">
                  <c:v>1.8121123286202026</c:v>
                </c:pt>
                <c:pt idx="43">
                  <c:v>1.6632298434030328</c:v>
                </c:pt>
                <c:pt idx="44">
                  <c:v>1.5659615399296145</c:v>
                </c:pt>
                <c:pt idx="45">
                  <c:v>1.5484297735750845</c:v>
                </c:pt>
                <c:pt idx="46">
                  <c:v>1.5494393053193403</c:v>
                </c:pt>
                <c:pt idx="47">
                  <c:v>1.5905316189395304</c:v>
                </c:pt>
                <c:pt idx="48">
                  <c:v>1.6387496439760751</c:v>
                </c:pt>
                <c:pt idx="49">
                  <c:v>1.6510335966138845</c:v>
                </c:pt>
                <c:pt idx="50">
                  <c:v>1.6644162992049953</c:v>
                </c:pt>
                <c:pt idx="51">
                  <c:v>1.6663158846694566</c:v>
                </c:pt>
                <c:pt idx="52">
                  <c:v>1.7150517613763314</c:v>
                </c:pt>
                <c:pt idx="53">
                  <c:v>1.8033076037930771</c:v>
                </c:pt>
                <c:pt idx="54">
                  <c:v>1.9089016984574272</c:v>
                </c:pt>
                <c:pt idx="55">
                  <c:v>1.9541388979024705</c:v>
                </c:pt>
                <c:pt idx="56">
                  <c:v>2.071398443508969</c:v>
                </c:pt>
                <c:pt idx="57">
                  <c:v>2.0296087388899249</c:v>
                </c:pt>
                <c:pt idx="58">
                  <c:v>1.928304613161576</c:v>
                </c:pt>
                <c:pt idx="59">
                  <c:v>2.2947827163113046</c:v>
                </c:pt>
                <c:pt idx="60">
                  <c:v>2.3489376001654345</c:v>
                </c:pt>
                <c:pt idx="61">
                  <c:v>2.2993697322848692</c:v>
                </c:pt>
                <c:pt idx="62">
                  <c:v>2.2803791584961224</c:v>
                </c:pt>
                <c:pt idx="63">
                  <c:v>2.3396218221521892</c:v>
                </c:pt>
                <c:pt idx="64">
                  <c:v>2.3948658438713313</c:v>
                </c:pt>
                <c:pt idx="65">
                  <c:v>2.4032820442503011</c:v>
                </c:pt>
                <c:pt idx="66">
                  <c:v>2.5180647430369194</c:v>
                </c:pt>
                <c:pt idx="67">
                  <c:v>2.6109223726015061</c:v>
                </c:pt>
                <c:pt idx="68">
                  <c:v>2.5824469053476968</c:v>
                </c:pt>
                <c:pt idx="69">
                  <c:v>2.3962111823599894</c:v>
                </c:pt>
                <c:pt idx="70">
                  <c:v>2.4872632969613937</c:v>
                </c:pt>
                <c:pt idx="71">
                  <c:v>2.4969157626393255</c:v>
                </c:pt>
                <c:pt idx="72">
                  <c:v>2.4874473931013683</c:v>
                </c:pt>
                <c:pt idx="73">
                  <c:v>2.3749070519905948</c:v>
                </c:pt>
                <c:pt idx="74">
                  <c:v>2.4660083114127191</c:v>
                </c:pt>
                <c:pt idx="75">
                  <c:v>2.3916643760307861</c:v>
                </c:pt>
                <c:pt idx="76">
                  <c:v>2.388427844057305</c:v>
                </c:pt>
                <c:pt idx="77">
                  <c:v>2.3729455758749638</c:v>
                </c:pt>
                <c:pt idx="78">
                  <c:v>2.2920936339182787</c:v>
                </c:pt>
                <c:pt idx="79">
                  <c:v>2.1674196053543544</c:v>
                </c:pt>
                <c:pt idx="80">
                  <c:v>2.1546910241010706</c:v>
                </c:pt>
                <c:pt idx="81">
                  <c:v>1.8360693743029362</c:v>
                </c:pt>
                <c:pt idx="82">
                  <c:v>1.6698869859246543</c:v>
                </c:pt>
                <c:pt idx="83">
                  <c:v>1.7566402726270423</c:v>
                </c:pt>
                <c:pt idx="84">
                  <c:v>1.5997870230969777</c:v>
                </c:pt>
                <c:pt idx="85">
                  <c:v>1.5408552938432836</c:v>
                </c:pt>
                <c:pt idx="86">
                  <c:v>1.5727983715448897</c:v>
                </c:pt>
                <c:pt idx="87">
                  <c:v>1.5606633190108885</c:v>
                </c:pt>
                <c:pt idx="88">
                  <c:v>1.501320013025679</c:v>
                </c:pt>
                <c:pt idx="89">
                  <c:v>1.4213728086194302</c:v>
                </c:pt>
                <c:pt idx="90">
                  <c:v>1.3309123137552186</c:v>
                </c:pt>
                <c:pt idx="91">
                  <c:v>1.2445952438145567</c:v>
                </c:pt>
                <c:pt idx="92">
                  <c:v>1.1582328376017386</c:v>
                </c:pt>
                <c:pt idx="93">
                  <c:v>1.0812373726961613</c:v>
                </c:pt>
                <c:pt idx="94">
                  <c:v>1.0815329766503203</c:v>
                </c:pt>
                <c:pt idx="95">
                  <c:v>1.0900120475015775</c:v>
                </c:pt>
                <c:pt idx="96">
                  <c:v>1.1038485487783343</c:v>
                </c:pt>
                <c:pt idx="97">
                  <c:v>1.1218769404974978</c:v>
                </c:pt>
                <c:pt idx="98">
                  <c:v>1.1419151819413751</c:v>
                </c:pt>
                <c:pt idx="99">
                  <c:v>1.1632244192496894</c:v>
                </c:pt>
                <c:pt idx="100">
                  <c:v>1.1788762347147215</c:v>
                </c:pt>
                <c:pt idx="101">
                  <c:v>1.1897392390221582</c:v>
                </c:pt>
                <c:pt idx="102">
                  <c:v>1.1926928466454767</c:v>
                </c:pt>
                <c:pt idx="103">
                  <c:v>1.1938925036633976</c:v>
                </c:pt>
                <c:pt idx="104">
                  <c:v>1.1918323729272871</c:v>
                </c:pt>
                <c:pt idx="105">
                  <c:v>1.1875937265683578</c:v>
                </c:pt>
                <c:pt idx="106">
                  <c:v>1.1816677208517816</c:v>
                </c:pt>
                <c:pt idx="107">
                  <c:v>1.1679902651466632</c:v>
                </c:pt>
                <c:pt idx="108">
                  <c:v>1.1503119743326544</c:v>
                </c:pt>
                <c:pt idx="109">
                  <c:v>1.1127148837384262</c:v>
                </c:pt>
                <c:pt idx="110">
                  <c:v>1.0577641199074301</c:v>
                </c:pt>
                <c:pt idx="111">
                  <c:v>0.97540197829970798</c:v>
                </c:pt>
                <c:pt idx="112">
                  <c:v>0.96746441074800926</c:v>
                </c:pt>
                <c:pt idx="113">
                  <c:v>1.0023284818527163</c:v>
                </c:pt>
                <c:pt idx="114">
                  <c:v>1.0301219306894975</c:v>
                </c:pt>
                <c:pt idx="115">
                  <c:v>1.0480537473192766</c:v>
                </c:pt>
                <c:pt idx="116">
                  <c:v>1.0567201800054107</c:v>
                </c:pt>
                <c:pt idx="117">
                  <c:v>1.0686196378026327</c:v>
                </c:pt>
                <c:pt idx="118">
                  <c:v>1.0795822985034031</c:v>
                </c:pt>
                <c:pt idx="119">
                  <c:v>1.090074476906183</c:v>
                </c:pt>
                <c:pt idx="120">
                  <c:v>1.0905978526678621</c:v>
                </c:pt>
                <c:pt idx="121">
                  <c:v>1.0818246189993401</c:v>
                </c:pt>
                <c:pt idx="122">
                  <c:v>1.0588088856433959</c:v>
                </c:pt>
                <c:pt idx="123">
                  <c:v>1.0060876555408551</c:v>
                </c:pt>
                <c:pt idx="124">
                  <c:v>0.98009962893305547</c:v>
                </c:pt>
                <c:pt idx="125">
                  <c:v>0.97209838718006103</c:v>
                </c:pt>
                <c:pt idx="126">
                  <c:v>0.97827785042873838</c:v>
                </c:pt>
                <c:pt idx="127">
                  <c:v>0.98332345492752848</c:v>
                </c:pt>
                <c:pt idx="128">
                  <c:v>1.0173301626948146</c:v>
                </c:pt>
                <c:pt idx="129">
                  <c:v>1.0231558711850404</c:v>
                </c:pt>
                <c:pt idx="130">
                  <c:v>1.0125458973257033</c:v>
                </c:pt>
                <c:pt idx="131">
                  <c:v>1.0099147231069558</c:v>
                </c:pt>
                <c:pt idx="132">
                  <c:v>0.99972352577394585</c:v>
                </c:pt>
                <c:pt idx="133">
                  <c:v>0.99625690385150667</c:v>
                </c:pt>
                <c:pt idx="134">
                  <c:v>1.0025630985012994</c:v>
                </c:pt>
                <c:pt idx="135">
                  <c:v>1.0132904462085957</c:v>
                </c:pt>
                <c:pt idx="136">
                  <c:v>1.0155845025616985</c:v>
                </c:pt>
                <c:pt idx="137">
                  <c:v>1.0016209773539928</c:v>
                </c:pt>
                <c:pt idx="138">
                  <c:v>1.0013042578151956</c:v>
                </c:pt>
                <c:pt idx="139">
                  <c:v>1.0163524935374249</c:v>
                </c:pt>
                <c:pt idx="140">
                  <c:v>1.0231191099063888</c:v>
                </c:pt>
                <c:pt idx="141">
                  <c:v>1.0213761147053682</c:v>
                </c:pt>
                <c:pt idx="142">
                  <c:v>1.0144813034136566</c:v>
                </c:pt>
                <c:pt idx="143">
                  <c:v>1.0205532497964536</c:v>
                </c:pt>
                <c:pt idx="144">
                  <c:v>1.0274962462462462</c:v>
                </c:pt>
                <c:pt idx="145">
                  <c:v>1.0324712391323441</c:v>
                </c:pt>
                <c:pt idx="146">
                  <c:v>1.0363327513801726</c:v>
                </c:pt>
                <c:pt idx="147">
                  <c:v>1.032395810349527</c:v>
                </c:pt>
                <c:pt idx="148">
                  <c:v>1.0255943628343065</c:v>
                </c:pt>
                <c:pt idx="149">
                  <c:v>1.0282367828607584</c:v>
                </c:pt>
                <c:pt idx="150">
                  <c:v>1.0306498994254953</c:v>
                </c:pt>
                <c:pt idx="151">
                  <c:v>1.0317861036204028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'SHAKEout-SPC'!$X$17</c:f>
              <c:strCache>
                <c:ptCount val="1"/>
                <c:pt idx="0">
                  <c:v>T comp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'SHAKEout-SPC'!$V$18:$V$169</c:f>
              <c:numCache>
                <c:formatCode>General</c:formatCode>
                <c:ptCount val="15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0.6</c:v>
                </c:pt>
                <c:pt idx="59">
                  <c:v>0.62</c:v>
                </c:pt>
                <c:pt idx="60">
                  <c:v>0.64</c:v>
                </c:pt>
                <c:pt idx="61">
                  <c:v>0.66</c:v>
                </c:pt>
                <c:pt idx="62">
                  <c:v>0.68</c:v>
                </c:pt>
                <c:pt idx="63">
                  <c:v>0.7</c:v>
                </c:pt>
                <c:pt idx="64">
                  <c:v>0.72</c:v>
                </c:pt>
                <c:pt idx="65">
                  <c:v>0.74</c:v>
                </c:pt>
                <c:pt idx="66">
                  <c:v>0.76</c:v>
                </c:pt>
                <c:pt idx="67">
                  <c:v>0.78</c:v>
                </c:pt>
                <c:pt idx="68">
                  <c:v>0.8</c:v>
                </c:pt>
                <c:pt idx="69">
                  <c:v>0.82</c:v>
                </c:pt>
                <c:pt idx="70">
                  <c:v>0.84</c:v>
                </c:pt>
                <c:pt idx="71">
                  <c:v>0.86</c:v>
                </c:pt>
                <c:pt idx="72">
                  <c:v>0.88</c:v>
                </c:pt>
                <c:pt idx="73">
                  <c:v>0.9</c:v>
                </c:pt>
                <c:pt idx="74">
                  <c:v>0.92</c:v>
                </c:pt>
                <c:pt idx="75">
                  <c:v>0.94</c:v>
                </c:pt>
                <c:pt idx="76">
                  <c:v>0.96</c:v>
                </c:pt>
                <c:pt idx="77">
                  <c:v>0.98</c:v>
                </c:pt>
                <c:pt idx="78">
                  <c:v>1</c:v>
                </c:pt>
                <c:pt idx="79">
                  <c:v>1.05</c:v>
                </c:pt>
                <c:pt idx="80">
                  <c:v>1.1000000000000001</c:v>
                </c:pt>
                <c:pt idx="81">
                  <c:v>1.1499999999999999</c:v>
                </c:pt>
                <c:pt idx="82">
                  <c:v>1.2</c:v>
                </c:pt>
                <c:pt idx="83">
                  <c:v>1.25</c:v>
                </c:pt>
                <c:pt idx="84">
                  <c:v>1.3</c:v>
                </c:pt>
                <c:pt idx="85">
                  <c:v>1.35</c:v>
                </c:pt>
                <c:pt idx="86">
                  <c:v>1.4</c:v>
                </c:pt>
                <c:pt idx="87">
                  <c:v>1.45</c:v>
                </c:pt>
                <c:pt idx="88">
                  <c:v>1.5</c:v>
                </c:pt>
                <c:pt idx="89">
                  <c:v>1.55</c:v>
                </c:pt>
                <c:pt idx="90">
                  <c:v>1.6</c:v>
                </c:pt>
                <c:pt idx="91">
                  <c:v>1.65</c:v>
                </c:pt>
                <c:pt idx="92">
                  <c:v>1.7</c:v>
                </c:pt>
                <c:pt idx="93">
                  <c:v>1.75</c:v>
                </c:pt>
                <c:pt idx="94">
                  <c:v>1.8</c:v>
                </c:pt>
                <c:pt idx="95">
                  <c:v>1.85</c:v>
                </c:pt>
                <c:pt idx="96">
                  <c:v>1.9</c:v>
                </c:pt>
                <c:pt idx="97">
                  <c:v>1.95</c:v>
                </c:pt>
                <c:pt idx="98">
                  <c:v>2</c:v>
                </c:pt>
                <c:pt idx="99">
                  <c:v>2.0499999999999998</c:v>
                </c:pt>
                <c:pt idx="100">
                  <c:v>2.1</c:v>
                </c:pt>
                <c:pt idx="101">
                  <c:v>2.15</c:v>
                </c:pt>
                <c:pt idx="102">
                  <c:v>2.2000000000000002</c:v>
                </c:pt>
                <c:pt idx="103">
                  <c:v>2.25</c:v>
                </c:pt>
                <c:pt idx="104">
                  <c:v>2.2999999999999998</c:v>
                </c:pt>
                <c:pt idx="105">
                  <c:v>2.35</c:v>
                </c:pt>
                <c:pt idx="106">
                  <c:v>2.4</c:v>
                </c:pt>
                <c:pt idx="107">
                  <c:v>2.5</c:v>
                </c:pt>
                <c:pt idx="108">
                  <c:v>2.6</c:v>
                </c:pt>
                <c:pt idx="109">
                  <c:v>2.7</c:v>
                </c:pt>
                <c:pt idx="110">
                  <c:v>2.8</c:v>
                </c:pt>
                <c:pt idx="111">
                  <c:v>2.9</c:v>
                </c:pt>
                <c:pt idx="112">
                  <c:v>3</c:v>
                </c:pt>
                <c:pt idx="113">
                  <c:v>3.1</c:v>
                </c:pt>
                <c:pt idx="114">
                  <c:v>3.2</c:v>
                </c:pt>
                <c:pt idx="115">
                  <c:v>3.3</c:v>
                </c:pt>
                <c:pt idx="116">
                  <c:v>3.4</c:v>
                </c:pt>
                <c:pt idx="117">
                  <c:v>3.5</c:v>
                </c:pt>
                <c:pt idx="118">
                  <c:v>3.6</c:v>
                </c:pt>
                <c:pt idx="119">
                  <c:v>3.7</c:v>
                </c:pt>
                <c:pt idx="120">
                  <c:v>3.8</c:v>
                </c:pt>
                <c:pt idx="121">
                  <c:v>3.9</c:v>
                </c:pt>
                <c:pt idx="122">
                  <c:v>4</c:v>
                </c:pt>
                <c:pt idx="123">
                  <c:v>4.0999999999999996</c:v>
                </c:pt>
                <c:pt idx="124">
                  <c:v>4.2</c:v>
                </c:pt>
                <c:pt idx="125">
                  <c:v>4.3</c:v>
                </c:pt>
                <c:pt idx="126">
                  <c:v>4.4000000000000004</c:v>
                </c:pt>
                <c:pt idx="127">
                  <c:v>4.5</c:v>
                </c:pt>
                <c:pt idx="128">
                  <c:v>4.5999999999999996</c:v>
                </c:pt>
                <c:pt idx="129">
                  <c:v>4.7</c:v>
                </c:pt>
                <c:pt idx="130">
                  <c:v>4.8</c:v>
                </c:pt>
                <c:pt idx="131">
                  <c:v>4.9000000000000004</c:v>
                </c:pt>
                <c:pt idx="132">
                  <c:v>5</c:v>
                </c:pt>
                <c:pt idx="133">
                  <c:v>5.0999999999999996</c:v>
                </c:pt>
                <c:pt idx="134">
                  <c:v>5.2</c:v>
                </c:pt>
                <c:pt idx="135">
                  <c:v>5.4</c:v>
                </c:pt>
                <c:pt idx="136">
                  <c:v>5.6</c:v>
                </c:pt>
                <c:pt idx="137">
                  <c:v>5.8</c:v>
                </c:pt>
                <c:pt idx="138">
                  <c:v>6</c:v>
                </c:pt>
                <c:pt idx="139">
                  <c:v>6.2</c:v>
                </c:pt>
                <c:pt idx="140">
                  <c:v>6.4</c:v>
                </c:pt>
                <c:pt idx="141">
                  <c:v>6.6</c:v>
                </c:pt>
                <c:pt idx="142">
                  <c:v>6.8</c:v>
                </c:pt>
                <c:pt idx="143">
                  <c:v>7</c:v>
                </c:pt>
                <c:pt idx="144">
                  <c:v>7.3</c:v>
                </c:pt>
                <c:pt idx="145">
                  <c:v>7.6</c:v>
                </c:pt>
                <c:pt idx="146">
                  <c:v>8</c:v>
                </c:pt>
                <c:pt idx="147">
                  <c:v>8.5</c:v>
                </c:pt>
                <c:pt idx="148">
                  <c:v>9</c:v>
                </c:pt>
                <c:pt idx="149">
                  <c:v>9.5</c:v>
                </c:pt>
                <c:pt idx="150">
                  <c:v>10</c:v>
                </c:pt>
                <c:pt idx="151">
                  <c:v>10.5</c:v>
                </c:pt>
              </c:numCache>
            </c:numRef>
          </c:xVal>
          <c:yVal>
            <c:numRef>
              <c:f>'SHAKEout-SPC'!$X$18:$X$169</c:f>
              <c:numCache>
                <c:formatCode>General</c:formatCode>
                <c:ptCount val="152"/>
                <c:pt idx="0">
                  <c:v>1.5448113207547172</c:v>
                </c:pt>
                <c:pt idx="1">
                  <c:v>1.5442477876106195</c:v>
                </c:pt>
                <c:pt idx="2">
                  <c:v>1.6452863436123346</c:v>
                </c:pt>
                <c:pt idx="3">
                  <c:v>1.6520715630885123</c:v>
                </c:pt>
                <c:pt idx="4">
                  <c:v>1.8825188825188826</c:v>
                </c:pt>
                <c:pt idx="5">
                  <c:v>1.8165928114229442</c:v>
                </c:pt>
                <c:pt idx="6">
                  <c:v>1.5011281712619009</c:v>
                </c:pt>
                <c:pt idx="7">
                  <c:v>1.6511988424968997</c:v>
                </c:pt>
                <c:pt idx="8">
                  <c:v>1.8327326856784707</c:v>
                </c:pt>
                <c:pt idx="9">
                  <c:v>1.6402900159578158</c:v>
                </c:pt>
                <c:pt idx="10">
                  <c:v>1.8728633697711037</c:v>
                </c:pt>
                <c:pt idx="11">
                  <c:v>1.6234820122009159</c:v>
                </c:pt>
                <c:pt idx="12">
                  <c:v>1.660310723524218</c:v>
                </c:pt>
                <c:pt idx="13">
                  <c:v>1.670127432878288</c:v>
                </c:pt>
                <c:pt idx="14">
                  <c:v>1.647532320699995</c:v>
                </c:pt>
                <c:pt idx="15">
                  <c:v>1.8863063485550149</c:v>
                </c:pt>
                <c:pt idx="16">
                  <c:v>1.4002339553213479</c:v>
                </c:pt>
                <c:pt idx="17">
                  <c:v>1.4879988270502902</c:v>
                </c:pt>
                <c:pt idx="18">
                  <c:v>1.5748228106605344</c:v>
                </c:pt>
                <c:pt idx="19">
                  <c:v>1.7092698126358086</c:v>
                </c:pt>
                <c:pt idx="20">
                  <c:v>1.7328534342267974</c:v>
                </c:pt>
                <c:pt idx="21">
                  <c:v>1.7166142860535629</c:v>
                </c:pt>
                <c:pt idx="22">
                  <c:v>1.7667592453046841</c:v>
                </c:pt>
                <c:pt idx="23">
                  <c:v>1.7886255597657594</c:v>
                </c:pt>
                <c:pt idx="24">
                  <c:v>1.8049022277141322</c:v>
                </c:pt>
                <c:pt idx="25">
                  <c:v>1.7896938609587723</c:v>
                </c:pt>
                <c:pt idx="26">
                  <c:v>1.7816787765099078</c:v>
                </c:pt>
                <c:pt idx="27">
                  <c:v>1.7364282161725926</c:v>
                </c:pt>
                <c:pt idx="28">
                  <c:v>1.7567687967133592</c:v>
                </c:pt>
                <c:pt idx="29">
                  <c:v>1.4803449125400345</c:v>
                </c:pt>
                <c:pt idx="30">
                  <c:v>1.2796890184645289</c:v>
                </c:pt>
                <c:pt idx="31">
                  <c:v>1.2690950119308089</c:v>
                </c:pt>
                <c:pt idx="32">
                  <c:v>1.3612948887589624</c:v>
                </c:pt>
                <c:pt idx="33">
                  <c:v>1.4237498165691085</c:v>
                </c:pt>
                <c:pt idx="34">
                  <c:v>1.5278373730030674</c:v>
                </c:pt>
                <c:pt idx="35">
                  <c:v>1.5498055178652195</c:v>
                </c:pt>
                <c:pt idx="36">
                  <c:v>1.5544092564421705</c:v>
                </c:pt>
                <c:pt idx="37">
                  <c:v>1.564366899671815</c:v>
                </c:pt>
                <c:pt idx="38">
                  <c:v>1.5654188390044397</c:v>
                </c:pt>
                <c:pt idx="39">
                  <c:v>1.5668492282623456</c:v>
                </c:pt>
                <c:pt idx="40">
                  <c:v>1.5803844492074652</c:v>
                </c:pt>
                <c:pt idx="41">
                  <c:v>1.598158532888754</c:v>
                </c:pt>
                <c:pt idx="42">
                  <c:v>1.6170018841102169</c:v>
                </c:pt>
                <c:pt idx="43">
                  <c:v>1.6521446413852554</c:v>
                </c:pt>
                <c:pt idx="44">
                  <c:v>1.6528329210161106</c:v>
                </c:pt>
                <c:pt idx="45">
                  <c:v>1.6851786004857499</c:v>
                </c:pt>
                <c:pt idx="46">
                  <c:v>1.6936453323245608</c:v>
                </c:pt>
                <c:pt idx="47">
                  <c:v>1.6256971628503136</c:v>
                </c:pt>
                <c:pt idx="48">
                  <c:v>1.633344379602222</c:v>
                </c:pt>
                <c:pt idx="49">
                  <c:v>1.663493261986442</c:v>
                </c:pt>
                <c:pt idx="50">
                  <c:v>1.6761804087385481</c:v>
                </c:pt>
                <c:pt idx="51">
                  <c:v>1.6740858990523448</c:v>
                </c:pt>
                <c:pt idx="52">
                  <c:v>1.6778014146419826</c:v>
                </c:pt>
                <c:pt idx="53">
                  <c:v>1.6514144271570015</c:v>
                </c:pt>
                <c:pt idx="54">
                  <c:v>1.6660819954263622</c:v>
                </c:pt>
                <c:pt idx="55">
                  <c:v>1.679267111104684</c:v>
                </c:pt>
                <c:pt idx="56">
                  <c:v>1.6807208778431797</c:v>
                </c:pt>
                <c:pt idx="57">
                  <c:v>1.6883311508802561</c:v>
                </c:pt>
                <c:pt idx="58">
                  <c:v>1.6720366606004997</c:v>
                </c:pt>
                <c:pt idx="59">
                  <c:v>1.7338014199837923</c:v>
                </c:pt>
                <c:pt idx="60">
                  <c:v>1.8326913644363658</c:v>
                </c:pt>
                <c:pt idx="61">
                  <c:v>2.0641531512889855</c:v>
                </c:pt>
                <c:pt idx="62">
                  <c:v>2.111527653398388</c:v>
                </c:pt>
                <c:pt idx="63">
                  <c:v>2.5524417217699442</c:v>
                </c:pt>
                <c:pt idx="64">
                  <c:v>2.54208366959354</c:v>
                </c:pt>
                <c:pt idx="65">
                  <c:v>2.535759909237902</c:v>
                </c:pt>
                <c:pt idx="66">
                  <c:v>2.5306268525633988</c:v>
                </c:pt>
                <c:pt idx="67">
                  <c:v>2.5208317718482984</c:v>
                </c:pt>
                <c:pt idx="68">
                  <c:v>2.4964100951162109</c:v>
                </c:pt>
                <c:pt idx="69">
                  <c:v>2.4241029096172082</c:v>
                </c:pt>
                <c:pt idx="70">
                  <c:v>2.3753149771641557</c:v>
                </c:pt>
                <c:pt idx="71">
                  <c:v>2.3727339515120227</c:v>
                </c:pt>
                <c:pt idx="72">
                  <c:v>2.3591756691197072</c:v>
                </c:pt>
                <c:pt idx="73">
                  <c:v>2.329447187938646</c:v>
                </c:pt>
                <c:pt idx="74">
                  <c:v>2.2914626790847779</c:v>
                </c:pt>
                <c:pt idx="75">
                  <c:v>2.200373159192377</c:v>
                </c:pt>
                <c:pt idx="76">
                  <c:v>2.2168006508218374</c:v>
                </c:pt>
                <c:pt idx="77">
                  <c:v>2.238052729195195</c:v>
                </c:pt>
                <c:pt idx="78">
                  <c:v>2.2225095483969755</c:v>
                </c:pt>
                <c:pt idx="79">
                  <c:v>2.0945599770879411</c:v>
                </c:pt>
                <c:pt idx="80">
                  <c:v>1.7608029230983606</c:v>
                </c:pt>
                <c:pt idx="81">
                  <c:v>1.7358112947851856</c:v>
                </c:pt>
                <c:pt idx="82">
                  <c:v>1.7356039298786361</c:v>
                </c:pt>
                <c:pt idx="83">
                  <c:v>1.6285432723893152</c:v>
                </c:pt>
                <c:pt idx="84">
                  <c:v>1.5631516731328809</c:v>
                </c:pt>
                <c:pt idx="85">
                  <c:v>1.6090903448061822</c:v>
                </c:pt>
                <c:pt idx="86">
                  <c:v>1.6540276017462328</c:v>
                </c:pt>
                <c:pt idx="87">
                  <c:v>1.5097641275425067</c:v>
                </c:pt>
                <c:pt idx="88">
                  <c:v>1.2406656123220794</c:v>
                </c:pt>
                <c:pt idx="89">
                  <c:v>1.2291961362809682</c:v>
                </c:pt>
                <c:pt idx="90">
                  <c:v>1.2561176450049174</c:v>
                </c:pt>
                <c:pt idx="91">
                  <c:v>1.2714117677472727</c:v>
                </c:pt>
                <c:pt idx="92">
                  <c:v>1.2543860899308772</c:v>
                </c:pt>
                <c:pt idx="93">
                  <c:v>1.223079088867677</c:v>
                </c:pt>
                <c:pt idx="94">
                  <c:v>1.1974855289748376</c:v>
                </c:pt>
                <c:pt idx="95">
                  <c:v>1.1771094621414844</c:v>
                </c:pt>
                <c:pt idx="96">
                  <c:v>1.1528196026515758</c:v>
                </c:pt>
                <c:pt idx="97">
                  <c:v>1.129951138371972</c:v>
                </c:pt>
                <c:pt idx="98">
                  <c:v>1.0940713055410287</c:v>
                </c:pt>
                <c:pt idx="99">
                  <c:v>1.0763794495744157</c:v>
                </c:pt>
                <c:pt idx="100">
                  <c:v>1.0574971343030466</c:v>
                </c:pt>
                <c:pt idx="101">
                  <c:v>1.0596077720041399</c:v>
                </c:pt>
                <c:pt idx="102">
                  <c:v>1.1352931818555843</c:v>
                </c:pt>
                <c:pt idx="103">
                  <c:v>1.1305119792671832</c:v>
                </c:pt>
                <c:pt idx="104">
                  <c:v>1.1178610842874879</c:v>
                </c:pt>
                <c:pt idx="105">
                  <c:v>1.1006379634480845</c:v>
                </c:pt>
                <c:pt idx="106">
                  <c:v>1.1476889571115572</c:v>
                </c:pt>
                <c:pt idx="107">
                  <c:v>1.1531734667933466</c:v>
                </c:pt>
                <c:pt idx="108">
                  <c:v>1.0910599889341448</c:v>
                </c:pt>
                <c:pt idx="109">
                  <c:v>0.99421130689873705</c:v>
                </c:pt>
                <c:pt idx="110">
                  <c:v>0.98949792603391884</c:v>
                </c:pt>
                <c:pt idx="111">
                  <c:v>1.028953960883817</c:v>
                </c:pt>
                <c:pt idx="112">
                  <c:v>1.0543705289541017</c:v>
                </c:pt>
                <c:pt idx="113">
                  <c:v>1.0695367746378155</c:v>
                </c:pt>
                <c:pt idx="114">
                  <c:v>1.0656955926491496</c:v>
                </c:pt>
                <c:pt idx="115">
                  <c:v>1.026431718061674</c:v>
                </c:pt>
                <c:pt idx="116">
                  <c:v>1.0340756239725004</c:v>
                </c:pt>
                <c:pt idx="117">
                  <c:v>1.0387283740124622</c:v>
                </c:pt>
                <c:pt idx="118">
                  <c:v>1.0418645658542134</c:v>
                </c:pt>
                <c:pt idx="119">
                  <c:v>1.0431770425791931</c:v>
                </c:pt>
                <c:pt idx="120">
                  <c:v>1.0425933739998934</c:v>
                </c:pt>
                <c:pt idx="121">
                  <c:v>1.0366040922876116</c:v>
                </c:pt>
                <c:pt idx="122">
                  <c:v>1.027227282463089</c:v>
                </c:pt>
                <c:pt idx="123">
                  <c:v>1.0171140753476893</c:v>
                </c:pt>
                <c:pt idx="124">
                  <c:v>1.0089826872425092</c:v>
                </c:pt>
                <c:pt idx="125">
                  <c:v>1.0015799180662326</c:v>
                </c:pt>
                <c:pt idx="126">
                  <c:v>0.9944050966523561</c:v>
                </c:pt>
                <c:pt idx="127">
                  <c:v>0.98921088670958812</c:v>
                </c:pt>
                <c:pt idx="128">
                  <c:v>0.99889545050062545</c:v>
                </c:pt>
                <c:pt idx="129">
                  <c:v>1.0052874182354017</c:v>
                </c:pt>
                <c:pt idx="130">
                  <c:v>1.0095806935541862</c:v>
                </c:pt>
                <c:pt idx="131">
                  <c:v>1.0066089022691083</c:v>
                </c:pt>
                <c:pt idx="132">
                  <c:v>1.0037038426195075</c:v>
                </c:pt>
                <c:pt idx="133">
                  <c:v>1.0058773343444878</c:v>
                </c:pt>
                <c:pt idx="134">
                  <c:v>1.0079858797601353</c:v>
                </c:pt>
                <c:pt idx="135">
                  <c:v>1.003047118699721</c:v>
                </c:pt>
                <c:pt idx="136">
                  <c:v>1.0011605152551604</c:v>
                </c:pt>
                <c:pt idx="137">
                  <c:v>0.99605204095698252</c:v>
                </c:pt>
                <c:pt idx="138">
                  <c:v>0.99123352605836235</c:v>
                </c:pt>
                <c:pt idx="139">
                  <c:v>0.99621199024184104</c:v>
                </c:pt>
                <c:pt idx="140">
                  <c:v>1.0003454439557349</c:v>
                </c:pt>
                <c:pt idx="141">
                  <c:v>1.0033334454290181</c:v>
                </c:pt>
                <c:pt idx="142">
                  <c:v>1.0061379991533792</c:v>
                </c:pt>
                <c:pt idx="143">
                  <c:v>1.0105688717253671</c:v>
                </c:pt>
                <c:pt idx="144">
                  <c:v>1.0164672545668143</c:v>
                </c:pt>
                <c:pt idx="145">
                  <c:v>1.0214377945282582</c:v>
                </c:pt>
                <c:pt idx="146">
                  <c:v>1.0244044926880749</c:v>
                </c:pt>
                <c:pt idx="147">
                  <c:v>1.0141187961484914</c:v>
                </c:pt>
                <c:pt idx="148">
                  <c:v>1.0421760439439023</c:v>
                </c:pt>
                <c:pt idx="149">
                  <c:v>1.0404314242338299</c:v>
                </c:pt>
                <c:pt idx="150">
                  <c:v>1.0300209673032892</c:v>
                </c:pt>
                <c:pt idx="151">
                  <c:v>1.0099264201818932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03808"/>
        <c:axId val="40905728"/>
      </c:scatterChart>
      <c:valAx>
        <c:axId val="40903808"/>
        <c:scaling>
          <c:orientation val="minMax"/>
          <c:max val="1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 - sec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40905728"/>
        <c:crosses val="autoZero"/>
        <c:crossBetween val="midCat"/>
        <c:majorUnit val="1"/>
        <c:minorUnit val="0.1"/>
      </c:valAx>
      <c:valAx>
        <c:axId val="40905728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40903808"/>
        <c:crossesAt val="1"/>
        <c:crossBetween val="midCat"/>
        <c:majorUnit val="0.5"/>
        <c:minorUnit val="0.1"/>
      </c:valAx>
    </c:plotArea>
    <c:legend>
      <c:legendPos val="r"/>
      <c:layout>
        <c:manualLayout>
          <c:xMode val="edge"/>
          <c:yMode val="edge"/>
          <c:x val="0.72843435996702999"/>
          <c:y val="0.1361398781638192"/>
          <c:w val="0.17488402704870554"/>
          <c:h val="9.25732979414303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84C0F8-FE35-483F-8853-9927FDAAF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69213CC3-F194-4798-9D75-BBF47EABD434}" type="datetime1">
              <a:rPr lang="en-US"/>
              <a:pPr>
                <a:defRPr/>
              </a:pPr>
              <a:t>5/16/2016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EB4543AA-23E3-4F11-8175-6E7244A7E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0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9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53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214652"/>
            <a:ext cx="8001000" cy="49162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3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255713"/>
            <a:ext cx="7905750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4850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255713"/>
            <a:ext cx="3876675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3925" y="3768725"/>
            <a:ext cx="3876675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4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0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6967"/>
            <a:ext cx="7772400" cy="1362075"/>
          </a:xfrm>
        </p:spPr>
        <p:txBody>
          <a:bodyPr anchor="t"/>
          <a:lstStyle>
            <a:lvl1pPr algn="ctr">
              <a:defRPr sz="3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4182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5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9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89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0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10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8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0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5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77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84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8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2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6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7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0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46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63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52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84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1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3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34950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719D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-65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45759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-65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A8C2D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Verdana" pitchFamily="-65" charset="0"/>
              </a:endParaRPr>
            </a:p>
          </p:txBody>
        </p:sp>
      </p:grpSp>
      <p:pic>
        <p:nvPicPr>
          <p:cNvPr id="8" name="Picture 2" descr="peer_logo_text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43325"/>
            <a:ext cx="1247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700">
                <a:solidFill>
                  <a:srgbClr val="F66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7776" y="3297546"/>
            <a:ext cx="6400800" cy="22098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1988" y="6248400"/>
            <a:ext cx="1928812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-65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-65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67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-65" charset="0"/>
              </a:defRPr>
            </a:lvl1pPr>
          </a:lstStyle>
          <a:p>
            <a:pPr>
              <a:defRPr/>
            </a:pPr>
            <a:fld id="{C7932956-151F-4E47-B034-F60BBFF39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7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77814"/>
            <a:ext cx="8020050" cy="67753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214652"/>
            <a:ext cx="8001000" cy="49162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3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21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0"/>
            <a:ext cx="8163119" cy="677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77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64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6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47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024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870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134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04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8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7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255713"/>
            <a:ext cx="7905750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9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4850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3" y="6264222"/>
            <a:ext cx="736847" cy="4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4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255713"/>
            <a:ext cx="3876675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3925" y="3768725"/>
            <a:ext cx="3876675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77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22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04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3BB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73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1112"/>
            <a:ext cx="8166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255713"/>
            <a:ext cx="79057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3" y="6264222"/>
            <a:ext cx="736847" cy="449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FCAE46"/>
        </a:buClr>
        <a:buSzPct val="65000"/>
        <a:buFont typeface="Wingdings" pitchFamily="2" charset="2"/>
        <a:buChar char="n"/>
        <a:defRPr sz="24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Clr>
          <a:srgbClr val="719DC1"/>
        </a:buClr>
        <a:buSzPct val="65000"/>
        <a:buFont typeface="Wingdings" pitchFamily="2" charset="2"/>
        <a:buChar char="n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Clr>
          <a:srgbClr val="BC4300"/>
        </a:buClr>
        <a:buSzPct val="60000"/>
        <a:buFont typeface="Wingdings" pitchFamily="2" charset="2"/>
        <a:buChar char="n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Clr>
          <a:srgbClr val="45759D"/>
        </a:buClr>
        <a:buFont typeface="Wingdings" pitchFamily="2" charset="2"/>
        <a:buChar char="§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5/16/2016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5/16/2016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48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42E1C-1202-4E2F-9FDE-064B19703915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5/16/2016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FB3AB8-D8EE-423E-BA36-1C0F94A5BB2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4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5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77813"/>
            <a:ext cx="7924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255713"/>
            <a:ext cx="79057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4" name="Picture 12" descr="peer_logo_text_blu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956300"/>
            <a:ext cx="5857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 userDrawn="1"/>
        </p:nvCxnSpPr>
        <p:spPr bwMode="auto">
          <a:xfrm>
            <a:off x="723900" y="955675"/>
            <a:ext cx="7861300" cy="1588"/>
          </a:xfrm>
          <a:prstGeom prst="line">
            <a:avLst/>
          </a:prstGeom>
          <a:noFill/>
          <a:ln w="19050" algn="ctr">
            <a:solidFill>
              <a:srgbClr val="97B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20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7" charset="0"/>
          <a:ea typeface="Arial" pitchFamily="-107" charset="0"/>
          <a:cs typeface="Arial" pitchFamily="-107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7" charset="0"/>
          <a:ea typeface="Arial" pitchFamily="-107" charset="0"/>
          <a:cs typeface="Arial" pitchFamily="-107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7" charset="0"/>
          <a:ea typeface="Arial" pitchFamily="-107" charset="0"/>
          <a:cs typeface="Arial" pitchFamily="-107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7" charset="0"/>
          <a:ea typeface="Arial" pitchFamily="-107" charset="0"/>
          <a:cs typeface="Arial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66F00"/>
        </a:buClr>
        <a:buSzPct val="65000"/>
        <a:buFont typeface="Wingdings" pitchFamily="2" charset="2"/>
        <a:buChar char="n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19DC1"/>
        </a:buClr>
        <a:buSzPct val="65000"/>
        <a:buFont typeface="Wingdings" pitchFamily="2" charset="2"/>
        <a:buChar char="n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C4300"/>
        </a:buClr>
        <a:buSzPct val="60000"/>
        <a:buFont typeface="Wingdings" pitchFamily="2" charset="2"/>
        <a:buChar char="n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5759D"/>
        </a:buClr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2313" y="1009923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Arial" charset="0"/>
                <a:cs typeface="Arial" charset="0"/>
              </a:rPr>
              <a:t> Utilization of Ground-Motion Simulations to </a:t>
            </a:r>
            <a:r>
              <a:rPr lang="en-US" sz="3200" dirty="0" smtClean="0">
                <a:latin typeface="Arial" charset="0"/>
                <a:cs typeface="Arial" charset="0"/>
              </a:rPr>
              <a:t>Develop MCE</a:t>
            </a:r>
            <a:r>
              <a:rPr lang="en-US" sz="3200" baseline="-25000" dirty="0" smtClean="0">
                <a:latin typeface="Arial" charset="0"/>
                <a:cs typeface="Arial" charset="0"/>
              </a:rPr>
              <a:t>R</a:t>
            </a:r>
            <a:r>
              <a:rPr lang="en-US" sz="3200" dirty="0" smtClean="0">
                <a:latin typeface="Arial" charset="0"/>
                <a:cs typeface="Arial" charset="0"/>
              </a:rPr>
              <a:t> Spectral </a:t>
            </a:r>
            <a:r>
              <a:rPr lang="en-US" sz="3200" dirty="0" smtClean="0">
                <a:latin typeface="Arial" charset="0"/>
                <a:cs typeface="Arial" charset="0"/>
              </a:rPr>
              <a:t>Acceleration Maps for 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Los Angeles Region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SCEC UGMS Committee Meeting No. 6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Arial" charset="0"/>
                <a:cs typeface="Arial" charset="0"/>
              </a:rPr>
              <a:t>May 16, 2016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22313" y="4180160"/>
            <a:ext cx="7772400" cy="1500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CAE4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719DC1"/>
              </a:buClr>
              <a:buSzPct val="65000"/>
              <a:buFont typeface="Wingdings" pitchFamily="2" charset="2"/>
              <a:buChar char="n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C4300"/>
              </a:buClr>
              <a:buSzPct val="60000"/>
              <a:buFont typeface="Wingdings" pitchFamily="2" charset="2"/>
              <a:buChar char="n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45759D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2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1599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Site-Response Analysis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Purpose: </a:t>
            </a:r>
            <a:r>
              <a:rPr lang="en-US" dirty="0" smtClean="0"/>
              <a:t>Check Effect on long period response spectra to realistic soil properties in upper 200m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Angeles Sites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59" y="705394"/>
            <a:ext cx="5563930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08168"/>
              </p:ext>
            </p:extLst>
          </p:nvPr>
        </p:nvGraphicFramePr>
        <p:xfrm>
          <a:off x="237153" y="284778"/>
          <a:ext cx="8669694" cy="628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5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61473"/>
              </p:ext>
            </p:extLst>
          </p:nvPr>
        </p:nvGraphicFramePr>
        <p:xfrm>
          <a:off x="237153" y="284778"/>
          <a:ext cx="8669694" cy="628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MCE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baseline="-25000" dirty="0" smtClean="0"/>
              <a:t>a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14 sites</a:t>
            </a:r>
          </a:p>
          <a:p>
            <a:r>
              <a:rPr lang="en-US" dirty="0" smtClean="0"/>
              <a:t>Additional 50 sites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943580"/>
              </p:ext>
            </p:extLst>
          </p:nvPr>
        </p:nvGraphicFramePr>
        <p:xfrm>
          <a:off x="685800" y="315673"/>
          <a:ext cx="7924798" cy="5784034"/>
        </p:xfrm>
        <a:graphic>
          <a:graphicData uri="http://schemas.openxmlformats.org/drawingml/2006/table">
            <a:tbl>
              <a:tblPr/>
              <a:tblGrid>
                <a:gridCol w="527587"/>
                <a:gridCol w="527587"/>
                <a:gridCol w="240226"/>
                <a:gridCol w="551154"/>
                <a:gridCol w="527587"/>
                <a:gridCol w="849086"/>
                <a:gridCol w="1162341"/>
                <a:gridCol w="527587"/>
                <a:gridCol w="527587"/>
                <a:gridCol w="527587"/>
                <a:gridCol w="527587"/>
                <a:gridCol w="527587"/>
                <a:gridCol w="901295"/>
              </a:tblGrid>
              <a:tr h="40803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2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Source Model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G-M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Models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Weights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GMPE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Collective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Weights </a:t>
                      </a:r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for Periods, T - sec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Individual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≤ </a:t>
                      </a:r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1.0 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≥ </a:t>
                      </a:r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NGA West2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AKS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BASS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CB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CY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UCERF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CyberShake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83419" y="2108754"/>
            <a:ext cx="7934325" cy="3712368"/>
            <a:chOff x="683419" y="2631282"/>
            <a:chExt cx="7934325" cy="3712368"/>
          </a:xfrm>
        </p:grpSpPr>
        <p:sp>
          <p:nvSpPr>
            <p:cNvPr id="4" name="Rectangle 3"/>
            <p:cNvSpPr/>
            <p:nvPr/>
          </p:nvSpPr>
          <p:spPr>
            <a:xfrm>
              <a:off x="3057525" y="2631282"/>
              <a:ext cx="2014538" cy="200501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7525" y="5774531"/>
              <a:ext cx="2014538" cy="56911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00700" y="2631282"/>
              <a:ext cx="3009900" cy="58578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5600700" y="2924176"/>
              <a:ext cx="30099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08106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81850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655594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122194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52763" y="2924176"/>
              <a:ext cx="20193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10013" y="2924177"/>
              <a:ext cx="0" cy="170259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763" y="3507582"/>
              <a:ext cx="20193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64919" y="4069557"/>
              <a:ext cx="3552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64919" y="6057900"/>
              <a:ext cx="3552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31269" y="6057900"/>
              <a:ext cx="5238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3419" y="5210175"/>
              <a:ext cx="18478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31269" y="4067174"/>
              <a:ext cx="5238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33650" y="4062415"/>
              <a:ext cx="0" cy="20002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Tree for PSHA/DSHA for MCER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Northridge Earthquake</a:t>
            </a:r>
          </a:p>
          <a:p>
            <a:pPr lvl="1"/>
            <a:r>
              <a:rPr lang="en-US" dirty="0" err="1" smtClean="0"/>
              <a:t>CyberShake</a:t>
            </a:r>
            <a:r>
              <a:rPr lang="en-US" dirty="0" smtClean="0"/>
              <a:t> Simulations of M~6.7 on Northridge fault</a:t>
            </a:r>
          </a:p>
          <a:p>
            <a:pPr lvl="1"/>
            <a:r>
              <a:rPr lang="en-US" dirty="0" smtClean="0"/>
              <a:t>Ground motions recorded at stations close to </a:t>
            </a:r>
            <a:r>
              <a:rPr lang="en-US" dirty="0" err="1" smtClean="0"/>
              <a:t>CyberShake</a:t>
            </a:r>
            <a:r>
              <a:rPr lang="en-US" dirty="0" smtClean="0"/>
              <a:t> grid pts.</a:t>
            </a:r>
          </a:p>
          <a:p>
            <a:pPr lvl="1"/>
            <a:r>
              <a:rPr lang="en-US" dirty="0" smtClean="0"/>
              <a:t>Ground motions computed from NGA West2 GMPEs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Limitation of Empirical Approach – Los Angeles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8600" y="1255713"/>
            <a:ext cx="2995613" cy="4875212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SzTx/>
              <a:buFont typeface="Verdana" pitchFamily="34" charset="0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Lack of Local </a:t>
            </a:r>
            <a:r>
              <a:rPr lang="en-US" u="sng" dirty="0" smtClean="0">
                <a:latin typeface="Arial" charset="0"/>
                <a:cs typeface="Arial" charset="0"/>
              </a:rPr>
              <a:t>Strong</a:t>
            </a:r>
            <a:r>
              <a:rPr lang="en-US" dirty="0" smtClean="0">
                <a:latin typeface="Arial" charset="0"/>
                <a:cs typeface="Arial" charset="0"/>
              </a:rPr>
              <a:t> Motion Records</a:t>
            </a:r>
          </a:p>
          <a:p>
            <a:pPr marL="457200" indent="0">
              <a:buClr>
                <a:schemeClr val="bg1"/>
              </a:buClr>
              <a:buSzTx/>
              <a:buNone/>
            </a:pPr>
            <a:r>
              <a:rPr lang="en-US" dirty="0" smtClean="0">
                <a:latin typeface="Arial" charset="0"/>
                <a:cs typeface="Arial" charset="0"/>
              </a:rPr>
              <a:t>(Only 1994 M6.7 Northridge &amp; 1971 M6.6 San Fernando EQ)</a:t>
            </a:r>
          </a:p>
        </p:txBody>
      </p:sp>
      <p:pic>
        <p:nvPicPr>
          <p:cNvPr id="6" name="Picture 5" descr="LA Fa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049"/>
          <a:stretch/>
        </p:blipFill>
        <p:spPr bwMode="auto">
          <a:xfrm>
            <a:off x="3541058" y="714375"/>
            <a:ext cx="5672231" cy="62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MCE</a:t>
            </a:r>
            <a:r>
              <a:rPr lang="en-US" baseline="-25000" dirty="0" smtClean="0"/>
              <a:t>R</a:t>
            </a:r>
            <a:r>
              <a:rPr lang="en-US" dirty="0" smtClean="0"/>
              <a:t> S</a:t>
            </a:r>
            <a:r>
              <a:rPr lang="en-US" baseline="-25000" dirty="0" smtClean="0"/>
              <a:t>a</a:t>
            </a:r>
            <a:r>
              <a:rPr lang="en-US" dirty="0" smtClean="0"/>
              <a:t> for 14 Sites (2015)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59" y="705394"/>
            <a:ext cx="5563930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UGMS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4652"/>
            <a:ext cx="7582301" cy="2669191"/>
          </a:xfrm>
        </p:spPr>
        <p:txBody>
          <a:bodyPr/>
          <a:lstStyle/>
          <a:p>
            <a:r>
              <a:rPr lang="en-US" sz="3600" dirty="0" smtClean="0"/>
              <a:t>MCE</a:t>
            </a:r>
            <a:r>
              <a:rPr lang="en-US" sz="3600" baseline="-25000" dirty="0" smtClean="0"/>
              <a:t>R</a:t>
            </a:r>
            <a:r>
              <a:rPr lang="en-US" sz="3600" dirty="0" smtClean="0"/>
              <a:t> </a:t>
            </a:r>
            <a:r>
              <a:rPr lang="en-US" sz="3600" dirty="0" smtClean="0"/>
              <a:t>S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 maps </a:t>
            </a:r>
            <a:r>
              <a:rPr lang="en-US" sz="3600" dirty="0" smtClean="0"/>
              <a:t>for L. A. City</a:t>
            </a:r>
          </a:p>
          <a:p>
            <a:pPr lvl="1"/>
            <a:r>
              <a:rPr lang="en-US" sz="2800" dirty="0" smtClean="0"/>
              <a:t>Amendment to ASCE 7-16 maps for City</a:t>
            </a:r>
          </a:p>
          <a:p>
            <a:pPr lvl="1"/>
            <a:r>
              <a:rPr lang="en-US" sz="2800" dirty="0" smtClean="0"/>
              <a:t>Resource to City and consultants</a:t>
            </a:r>
          </a:p>
          <a:p>
            <a:endParaRPr lang="en-US" dirty="0" smtClean="0"/>
          </a:p>
          <a:p>
            <a:r>
              <a:rPr lang="en-US" sz="3600" dirty="0" smtClean="0"/>
              <a:t>Look-up tool ~ USGS web app tool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5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61" y="909561"/>
            <a:ext cx="4401910" cy="44244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MCE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smtClean="0"/>
              <a:t>Look-up Tool for </a:t>
            </a:r>
            <a:r>
              <a:rPr lang="en-US" dirty="0"/>
              <a:t>L. A. </a:t>
            </a:r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4652"/>
            <a:ext cx="3864429" cy="4916274"/>
          </a:xfrm>
        </p:spPr>
        <p:txBody>
          <a:bodyPr/>
          <a:lstStyle/>
          <a:p>
            <a:r>
              <a:rPr lang="en-US" dirty="0" smtClean="0"/>
              <a:t>Enter Site lat./long.</a:t>
            </a:r>
          </a:p>
          <a:p>
            <a:pPr marL="457200" lvl="1" indent="0" defTabSz="282575">
              <a:buNone/>
            </a:pPr>
            <a:r>
              <a:rPr lang="en-US" dirty="0" smtClean="0"/>
              <a:t>Lat.		34.05204</a:t>
            </a:r>
          </a:p>
          <a:p>
            <a:pPr marL="457200" lvl="1" indent="0" defTabSz="282575">
              <a:buNone/>
            </a:pPr>
            <a:r>
              <a:rPr lang="en-US" dirty="0" smtClean="0"/>
              <a:t>Long.	-118.25713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03221" y="2978945"/>
            <a:ext cx="102392" cy="102392"/>
          </a:xfrm>
          <a:prstGeom prst="ellipse">
            <a:avLst/>
          </a:prstGeom>
          <a:solidFill>
            <a:srgbClr val="CC33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40829" y="1371593"/>
            <a:ext cx="240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L. A. City Map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2952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MCE</a:t>
            </a:r>
            <a:r>
              <a:rPr lang="en-US" baseline="-25000" dirty="0"/>
              <a:t>R</a:t>
            </a:r>
            <a:r>
              <a:rPr lang="en-US" dirty="0"/>
              <a:t> Look-up Tool for L. A. 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4652"/>
            <a:ext cx="3875314" cy="4916274"/>
          </a:xfrm>
        </p:spPr>
        <p:txBody>
          <a:bodyPr/>
          <a:lstStyle/>
          <a:p>
            <a:r>
              <a:rPr lang="en-US" dirty="0" smtClean="0"/>
              <a:t>Output</a:t>
            </a:r>
          </a:p>
          <a:p>
            <a:pPr marL="457200" lvl="1" indent="0" defTabSz="785813">
              <a:buNone/>
              <a:tabLst>
                <a:tab pos="1654175" algn="l"/>
                <a:tab pos="1947863" algn="l"/>
              </a:tabLst>
            </a:pPr>
            <a:r>
              <a:rPr lang="en-US" dirty="0" smtClean="0"/>
              <a:t>Site Class	=	C</a:t>
            </a:r>
          </a:p>
          <a:p>
            <a:pPr marL="457200" lvl="1" indent="0" defTabSz="785813">
              <a:buNone/>
              <a:tabLst>
                <a:tab pos="1654175" algn="l"/>
                <a:tab pos="1947863" algn="l"/>
              </a:tabLst>
            </a:pPr>
            <a:r>
              <a:rPr lang="en-US" dirty="0" smtClean="0"/>
              <a:t>          V</a:t>
            </a:r>
            <a:r>
              <a:rPr lang="en-US" baseline="-25000" dirty="0" smtClean="0"/>
              <a:t>S30</a:t>
            </a:r>
            <a:r>
              <a:rPr lang="en-US" dirty="0" smtClean="0"/>
              <a:t>	=  390 km/sec</a:t>
            </a:r>
          </a:p>
          <a:p>
            <a:pPr marL="457200" lvl="1" indent="0" defTabSz="785813">
              <a:buNone/>
              <a:tabLst>
                <a:tab pos="1654175" algn="l"/>
                <a:tab pos="1947863" algn="l"/>
              </a:tabLst>
            </a:pPr>
            <a:r>
              <a:rPr lang="en-US" dirty="0" smtClean="0"/>
              <a:t>          Z</a:t>
            </a:r>
            <a:r>
              <a:rPr lang="en-US" baseline="-25000" dirty="0" smtClean="0"/>
              <a:t>1.0</a:t>
            </a:r>
            <a:r>
              <a:rPr lang="en-US" dirty="0" smtClean="0"/>
              <a:t>	=  0.31 km</a:t>
            </a:r>
          </a:p>
          <a:p>
            <a:pPr marL="457200" lvl="1" indent="0" defTabSz="785813">
              <a:buNone/>
              <a:tabLst>
                <a:tab pos="1654175" algn="l"/>
                <a:tab pos="1947863" algn="l"/>
              </a:tabLst>
            </a:pPr>
            <a:r>
              <a:rPr lang="en-US" dirty="0" smtClean="0"/>
              <a:t>          Z</a:t>
            </a:r>
            <a:r>
              <a:rPr lang="en-US" baseline="-25000" dirty="0" smtClean="0"/>
              <a:t>2.5</a:t>
            </a:r>
            <a:r>
              <a:rPr lang="en-US" dirty="0" smtClean="0"/>
              <a:t>	=  2.08 km</a:t>
            </a:r>
          </a:p>
          <a:p>
            <a:pPr marL="457200" lvl="1" indent="0">
              <a:buNone/>
            </a:pPr>
            <a:r>
              <a:rPr lang="en-US" dirty="0" smtClean="0"/>
              <a:t>Table : MCE</a:t>
            </a:r>
            <a:r>
              <a:rPr lang="en-US" baseline="-25000" dirty="0" smtClean="0"/>
              <a:t>R</a:t>
            </a:r>
            <a:r>
              <a:rPr lang="en-US" dirty="0" smtClean="0"/>
              <a:t> S</a:t>
            </a:r>
            <a:r>
              <a:rPr lang="en-US" baseline="-25000" dirty="0" smtClean="0"/>
              <a:t>a</a:t>
            </a:r>
            <a:r>
              <a:rPr lang="en-US" dirty="0" smtClean="0"/>
              <a:t> vs T</a:t>
            </a:r>
          </a:p>
          <a:p>
            <a:pPr marL="457200" lvl="1" indent="0"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DS</a:t>
            </a:r>
            <a:r>
              <a:rPr lang="en-US" dirty="0" smtClean="0"/>
              <a:t> &amp; S</a:t>
            </a:r>
            <a:r>
              <a:rPr lang="en-US" baseline="-25000" dirty="0" smtClean="0"/>
              <a:t>D1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per new rules in </a:t>
            </a:r>
            <a:br>
              <a:rPr lang="en-US" dirty="0" smtClean="0"/>
            </a:br>
            <a:r>
              <a:rPr lang="en-US" dirty="0" smtClean="0"/>
              <a:t>Ch. 21 of ASCE 7-16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61857" y="1349829"/>
            <a:ext cx="3374572" cy="33745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8916" y="1371593"/>
            <a:ext cx="146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MCE</a:t>
            </a:r>
            <a:r>
              <a:rPr lang="en-US" b="1" baseline="-25000" dirty="0" smtClean="0"/>
              <a:t>R</a:t>
            </a:r>
            <a:endParaRPr lang="en-US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1738401"/>
            <a:ext cx="2880362" cy="30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UGMS 2016 Schedule for Look-up Tool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6781" y="987136"/>
            <a:ext cx="4769427" cy="1614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inalize </a:t>
            </a:r>
            <a:r>
              <a:rPr lang="en-US" dirty="0" err="1" smtClean="0"/>
              <a:t>calcs</a:t>
            </a:r>
            <a:r>
              <a:rPr lang="en-US" dirty="0" smtClean="0"/>
              <a:t> in summer/fall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evelop tool – start summer; Beta version in fall/winter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 b="17624"/>
          <a:stretch/>
        </p:blipFill>
        <p:spPr>
          <a:xfrm>
            <a:off x="1502221" y="2360023"/>
            <a:ext cx="6139558" cy="38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 of “Maps”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What is best approach to accomplish this task?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22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LAPD </a:t>
            </a:r>
            <a:r>
              <a:rPr lang="en-US" dirty="0">
                <a:latin typeface="Arial" charset="0"/>
                <a:cs typeface="Arial" charset="0"/>
              </a:rPr>
              <a:t>MCE</a:t>
            </a:r>
            <a:r>
              <a:rPr lang="en-US" baseline="-25000" dirty="0">
                <a:latin typeface="Arial" charset="0"/>
                <a:cs typeface="Arial" charset="0"/>
              </a:rPr>
              <a:t>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16" y="1149504"/>
            <a:ext cx="6858000" cy="49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 </a:t>
            </a:r>
            <a:r>
              <a:rPr lang="en-US" dirty="0">
                <a:latin typeface="Arial" charset="0"/>
                <a:cs typeface="Arial" charset="0"/>
              </a:rPr>
              <a:t>MCE</a:t>
            </a:r>
            <a:r>
              <a:rPr lang="en-US" baseline="-25000" dirty="0">
                <a:latin typeface="Arial" charset="0"/>
                <a:cs typeface="Arial" charset="0"/>
              </a:rPr>
              <a:t>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34" y="1149511"/>
            <a:ext cx="6858000" cy="49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 </a:t>
            </a:r>
            <a:r>
              <a:rPr lang="en-US" dirty="0">
                <a:latin typeface="Arial" charset="0"/>
                <a:cs typeface="Arial" charset="0"/>
              </a:rPr>
              <a:t>MCE</a:t>
            </a:r>
            <a:r>
              <a:rPr lang="en-US" baseline="-25000" dirty="0">
                <a:latin typeface="Arial" charset="0"/>
                <a:cs typeface="Arial" charset="0"/>
              </a:rPr>
              <a:t>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1129716"/>
            <a:ext cx="6862356" cy="49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7482" y="708211"/>
            <a:ext cx="6893859" cy="6148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MCE</a:t>
            </a:r>
            <a:r>
              <a:rPr lang="en-US" baseline="-25000" dirty="0" smtClean="0">
                <a:latin typeface="Arial" charset="0"/>
                <a:cs typeface="Arial" charset="0"/>
              </a:rPr>
              <a:t>R</a:t>
            </a:r>
            <a:r>
              <a:rPr lang="en-US" dirty="0" smtClean="0">
                <a:latin typeface="Arial" charset="0"/>
                <a:cs typeface="Arial" charset="0"/>
              </a:rPr>
              <a:t> Response Spectra, Multiple Sites, L.A.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73" y="708211"/>
            <a:ext cx="6806910" cy="59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57669"/>
              </p:ext>
            </p:extLst>
          </p:nvPr>
        </p:nvGraphicFramePr>
        <p:xfrm>
          <a:off x="685800" y="315673"/>
          <a:ext cx="7924798" cy="5784034"/>
        </p:xfrm>
        <a:graphic>
          <a:graphicData uri="http://schemas.openxmlformats.org/drawingml/2006/table">
            <a:tbl>
              <a:tblPr/>
              <a:tblGrid>
                <a:gridCol w="527587"/>
                <a:gridCol w="527587"/>
                <a:gridCol w="240226"/>
                <a:gridCol w="551154"/>
                <a:gridCol w="527587"/>
                <a:gridCol w="849086"/>
                <a:gridCol w="1162341"/>
                <a:gridCol w="527587"/>
                <a:gridCol w="527587"/>
                <a:gridCol w="527587"/>
                <a:gridCol w="527587"/>
                <a:gridCol w="527587"/>
                <a:gridCol w="901295"/>
              </a:tblGrid>
              <a:tr h="40803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2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Source Model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G-M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Models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Weights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GMPE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Collective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Weights </a:t>
                      </a:r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for Periods, T - sec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Individual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≤ </a:t>
                      </a:r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1.0 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≥ </a:t>
                      </a:r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NGA West2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AKS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BASS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CB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CY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UCERF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CyberShake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4" marR="8224" marT="82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83419" y="2108754"/>
            <a:ext cx="7934325" cy="3712368"/>
            <a:chOff x="683419" y="2631282"/>
            <a:chExt cx="7934325" cy="3712368"/>
          </a:xfrm>
        </p:grpSpPr>
        <p:sp>
          <p:nvSpPr>
            <p:cNvPr id="4" name="Rectangle 3"/>
            <p:cNvSpPr/>
            <p:nvPr/>
          </p:nvSpPr>
          <p:spPr>
            <a:xfrm>
              <a:off x="3057525" y="2631282"/>
              <a:ext cx="2014538" cy="200501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7525" y="5774531"/>
              <a:ext cx="2014538" cy="56911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00700" y="2631282"/>
              <a:ext cx="3009900" cy="58578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5600700" y="2924176"/>
              <a:ext cx="30099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08106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81850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655594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122194" y="2924175"/>
              <a:ext cx="0" cy="288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52763" y="2924176"/>
              <a:ext cx="20193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10013" y="2924177"/>
              <a:ext cx="0" cy="170259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763" y="3507582"/>
              <a:ext cx="20193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64919" y="4069557"/>
              <a:ext cx="3552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64919" y="6057900"/>
              <a:ext cx="3552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31269" y="6057900"/>
              <a:ext cx="5238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3419" y="5210175"/>
              <a:ext cx="18478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31269" y="4067174"/>
              <a:ext cx="5238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33650" y="4062415"/>
              <a:ext cx="0" cy="20002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Tree for PSHA/DSHA for MCER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16, 2016 UGMS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MCE</a:t>
            </a:r>
            <a:r>
              <a:rPr lang="en-US" baseline="-25000" dirty="0" smtClean="0"/>
              <a:t>R</a:t>
            </a:r>
            <a:r>
              <a:rPr lang="en-US" dirty="0" smtClean="0"/>
              <a:t> S</a:t>
            </a:r>
            <a:r>
              <a:rPr lang="en-US" baseline="-25000" dirty="0" smtClean="0"/>
              <a:t>a</a:t>
            </a:r>
            <a:r>
              <a:rPr lang="en-US" dirty="0" smtClean="0"/>
              <a:t> for 50 Additional Sites</a:t>
            </a:r>
          </a:p>
          <a:p>
            <a:r>
              <a:rPr lang="en-US" dirty="0" err="1" smtClean="0"/>
              <a:t>Deaggregation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Deaggregation Plot for L.A.</a:t>
            </a:r>
          </a:p>
        </p:txBody>
      </p:sp>
      <p:graphicFrame>
        <p:nvGraphicFramePr>
          <p:cNvPr id="849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6850" y="1922463"/>
          <a:ext cx="88201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4" imgW="5303139" imgH="2264283" progId="CorelDRAW.Graphic.13">
                  <p:embed/>
                </p:oleObj>
              </mc:Choice>
              <mc:Fallback>
                <p:oleObj name="CorelDRAW" r:id="rId4" imgW="5303139" imgH="2264283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84" t="3709"/>
                      <a:stretch>
                        <a:fillRect/>
                      </a:stretch>
                    </p:blipFill>
                    <p:spPr bwMode="auto">
                      <a:xfrm>
                        <a:off x="196850" y="1922463"/>
                        <a:ext cx="882015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255713" y="2478088"/>
            <a:ext cx="198437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4659</TotalTime>
  <Words>373</Words>
  <Application>Microsoft Office PowerPoint</Application>
  <PresentationFormat>On-screen Show (4:3)</PresentationFormat>
  <Paragraphs>155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Level</vt:lpstr>
      <vt:lpstr>1_Office Theme</vt:lpstr>
      <vt:lpstr>2_Office Theme</vt:lpstr>
      <vt:lpstr>3_Office Theme</vt:lpstr>
      <vt:lpstr>1_Level</vt:lpstr>
      <vt:lpstr>CorelDRAW</vt:lpstr>
      <vt:lpstr>PowerPoint Presentation</vt:lpstr>
      <vt:lpstr>MCER Sa for 14 Sites (2015)</vt:lpstr>
      <vt:lpstr>LAPD MCER</vt:lpstr>
      <vt:lpstr>PAS MCER</vt:lpstr>
      <vt:lpstr>COO MCER</vt:lpstr>
      <vt:lpstr>MCER Response Spectra, Multiple Sites, L.A. Region</vt:lpstr>
      <vt:lpstr>Logic Tree for PSHA/DSHA for MCER</vt:lpstr>
      <vt:lpstr>May 16, 2016 UGMS Meeting</vt:lpstr>
      <vt:lpstr>Deaggregation Plot for L.A.</vt:lpstr>
      <vt:lpstr>PowerPoint Presentation</vt:lpstr>
      <vt:lpstr>Site-Response Analysis</vt:lpstr>
      <vt:lpstr>Los Angeles Sites</vt:lpstr>
      <vt:lpstr>PowerPoint Presentation</vt:lpstr>
      <vt:lpstr>PowerPoint Presentation</vt:lpstr>
      <vt:lpstr>PowerPoint Presentation</vt:lpstr>
      <vt:lpstr>Proposal for MCER Sa Construction</vt:lpstr>
      <vt:lpstr>Logic Tree for PSHA/DSHA for MCER</vt:lpstr>
      <vt:lpstr>Validations</vt:lpstr>
      <vt:lpstr>Limitation of Empirical Approach – Los Angeles</vt:lpstr>
      <vt:lpstr>PowerPoint Presentation</vt:lpstr>
      <vt:lpstr>PowerPoint Presentation</vt:lpstr>
      <vt:lpstr>Goal of UGMS for 2016</vt:lpstr>
      <vt:lpstr>MCER Look-up Tool for L. A. City</vt:lpstr>
      <vt:lpstr>MCER Look-up Tool for L. A. City</vt:lpstr>
      <vt:lpstr>UGMS 2016 Schedule for Look-up Tool</vt:lpstr>
      <vt:lpstr>Promotion of “Maps”</vt:lpstr>
      <vt:lpstr>PowerPoint Presentation</vt:lpstr>
    </vt:vector>
  </TitlesOfParts>
  <Company>PEER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Faison</dc:creator>
  <cp:lastModifiedBy>Crouse, CB</cp:lastModifiedBy>
  <cp:revision>257</cp:revision>
  <cp:lastPrinted>2014-04-30T15:23:25Z</cp:lastPrinted>
  <dcterms:created xsi:type="dcterms:W3CDTF">2009-02-27T04:05:59Z</dcterms:created>
  <dcterms:modified xsi:type="dcterms:W3CDTF">2016-05-16T15:33:41Z</dcterms:modified>
</cp:coreProperties>
</file>